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</p:sldIdLst>
  <p:sldSz cy="5143500" cx="9144000"/>
  <p:notesSz cx="6858000" cy="9144000"/>
  <p:embeddedFontLst>
    <p:embeddedFont>
      <p:font typeface="Architects Daughter"/>
      <p:regular r:id="rId80"/>
    </p:embeddedFont>
    <p:embeddedFont>
      <p:font typeface="Roboto"/>
      <p:regular r:id="rId81"/>
      <p:bold r:id="rId82"/>
      <p:italic r:id="rId83"/>
      <p:boldItalic r:id="rId84"/>
    </p:embeddedFont>
    <p:embeddedFont>
      <p:font typeface="Constantia"/>
      <p:regular r:id="rId85"/>
      <p:bold r:id="rId86"/>
      <p:italic r:id="rId87"/>
      <p:boldItalic r:id="rId8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84" Type="http://schemas.openxmlformats.org/officeDocument/2006/relationships/font" Target="fonts/Roboto-boldItalic.fntdata"/><Relationship Id="rId83" Type="http://schemas.openxmlformats.org/officeDocument/2006/relationships/font" Target="fonts/Roboto-italic.fntdata"/><Relationship Id="rId42" Type="http://schemas.openxmlformats.org/officeDocument/2006/relationships/slide" Target="slides/slide38.xml"/><Relationship Id="rId86" Type="http://schemas.openxmlformats.org/officeDocument/2006/relationships/font" Target="fonts/Constantia-bold.fntdata"/><Relationship Id="rId41" Type="http://schemas.openxmlformats.org/officeDocument/2006/relationships/slide" Target="slides/slide37.xml"/><Relationship Id="rId85" Type="http://schemas.openxmlformats.org/officeDocument/2006/relationships/font" Target="fonts/Constantia-regular.fntdata"/><Relationship Id="rId44" Type="http://schemas.openxmlformats.org/officeDocument/2006/relationships/slide" Target="slides/slide40.xml"/><Relationship Id="rId88" Type="http://schemas.openxmlformats.org/officeDocument/2006/relationships/font" Target="fonts/Constantia-boldItalic.fntdata"/><Relationship Id="rId43" Type="http://schemas.openxmlformats.org/officeDocument/2006/relationships/slide" Target="slides/slide39.xml"/><Relationship Id="rId87" Type="http://schemas.openxmlformats.org/officeDocument/2006/relationships/font" Target="fonts/Constantia-italic.fntdata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80" Type="http://schemas.openxmlformats.org/officeDocument/2006/relationships/font" Target="fonts/ArchitectsDaughter-regular.fntdata"/><Relationship Id="rId82" Type="http://schemas.openxmlformats.org/officeDocument/2006/relationships/font" Target="fonts/Roboto-bold.fntdata"/><Relationship Id="rId81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slide" Target="slides/slide69.xml"/><Relationship Id="rId72" Type="http://schemas.openxmlformats.org/officeDocument/2006/relationships/slide" Target="slides/slide68.xml"/><Relationship Id="rId31" Type="http://schemas.openxmlformats.org/officeDocument/2006/relationships/slide" Target="slides/slide27.xml"/><Relationship Id="rId75" Type="http://schemas.openxmlformats.org/officeDocument/2006/relationships/slide" Target="slides/slide71.xml"/><Relationship Id="rId30" Type="http://schemas.openxmlformats.org/officeDocument/2006/relationships/slide" Target="slides/slide26.xml"/><Relationship Id="rId74" Type="http://schemas.openxmlformats.org/officeDocument/2006/relationships/slide" Target="slides/slide70.xml"/><Relationship Id="rId33" Type="http://schemas.openxmlformats.org/officeDocument/2006/relationships/slide" Target="slides/slide29.xml"/><Relationship Id="rId77" Type="http://schemas.openxmlformats.org/officeDocument/2006/relationships/slide" Target="slides/slide73.xml"/><Relationship Id="rId32" Type="http://schemas.openxmlformats.org/officeDocument/2006/relationships/slide" Target="slides/slide28.xml"/><Relationship Id="rId76" Type="http://schemas.openxmlformats.org/officeDocument/2006/relationships/slide" Target="slides/slide72.xml"/><Relationship Id="rId35" Type="http://schemas.openxmlformats.org/officeDocument/2006/relationships/slide" Target="slides/slide31.xml"/><Relationship Id="rId79" Type="http://schemas.openxmlformats.org/officeDocument/2006/relationships/slide" Target="slides/slide75.xml"/><Relationship Id="rId34" Type="http://schemas.openxmlformats.org/officeDocument/2006/relationships/slide" Target="slides/slide30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20" Type="http://schemas.openxmlformats.org/officeDocument/2006/relationships/slide" Target="slides/slide16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22" Type="http://schemas.openxmlformats.org/officeDocument/2006/relationships/slide" Target="slides/slide18.xml"/><Relationship Id="rId66" Type="http://schemas.openxmlformats.org/officeDocument/2006/relationships/slide" Target="slides/slide62.xml"/><Relationship Id="rId21" Type="http://schemas.openxmlformats.org/officeDocument/2006/relationships/slide" Target="slides/slide17.xml"/><Relationship Id="rId65" Type="http://schemas.openxmlformats.org/officeDocument/2006/relationships/slide" Target="slides/slide61.xml"/><Relationship Id="rId24" Type="http://schemas.openxmlformats.org/officeDocument/2006/relationships/slide" Target="slides/slide20.xml"/><Relationship Id="rId68" Type="http://schemas.openxmlformats.org/officeDocument/2006/relationships/slide" Target="slides/slide64.xml"/><Relationship Id="rId23" Type="http://schemas.openxmlformats.org/officeDocument/2006/relationships/slide" Target="slides/slide19.xml"/><Relationship Id="rId67" Type="http://schemas.openxmlformats.org/officeDocument/2006/relationships/slide" Target="slides/slide63.xml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slide" Target="slides/slide6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1fb7d0a521_2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1fb7d0a521_2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fb7d0a52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fb7d0a52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fb7d0a521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fb7d0a521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0421b185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0421b185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0421b1853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0421b1853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fb7d0a521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fb7d0a521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1e8331ed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1e8331e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1e8331ed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1e8331ed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1e8331ed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1e8331ed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04d1bc1f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04d1bc1f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1e8331ed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1e8331ed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aacee42d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aacee42d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1e8331ed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1e8331ed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1e8331ed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1e8331ed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1e8331ed1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1e8331ed1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9dcfc8b7c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9dcfc8b7c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404d1bc1f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404d1bc1f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9dcfc8b7c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9dcfc8b7c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9dcfc8b7c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9dcfc8b7c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9dcfc8b7c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9dcfc8b7c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9dcfc8b7c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9dcfc8b7c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9dcfc8b7c9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9dcfc8b7c9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aacee42d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aacee42d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9dcfc8b7c9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9dcfc8b7c9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1e8331ed1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1e8331ed1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1e8331ed1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1e8331ed1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1e8331ed1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31e8331ed1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1e8331ed1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1e8331ed1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1e8331ed1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1e8331ed1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1e8331ed1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1e8331ed1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9dcfc8b7c9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9dcfc8b7c9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31e8331ed1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31e8331ed1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31e8331ed1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31e8331ed1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aacee42d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aacee42d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31e8331ed1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31e8331ed1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31e8331ed1_0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31e8331ed1_0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81bea4a572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81bea4a572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31e8331ed1_0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31e8331ed1_0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1e8331ed1_0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31e8331ed1_0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31e8331ed1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31e8331ed1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31e8331ed1_0_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31e8331ed1_0_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31e8331ed1_0_7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31e8331ed1_0_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31e8331ed1_0_7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31e8331ed1_0_7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31e8331ed1_0_7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31e8331ed1_0_7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aacee42d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aacee42d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31e8331ed1_0_7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31e8331ed1_0_7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31e8331ed1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31e8331ed1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31e8331ed1_0_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31e8331ed1_0_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31e8331ed1_0_8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31e8331ed1_0_8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31e8331ed1_0_1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31e8331ed1_0_1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31e8331ed1_0_1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31e8331ed1_0_1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31e8331ed1_0_8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31e8331ed1_0_8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31e8331ed1_0_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31e8331ed1_0_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31e8331ed1_0_8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" name="Google Shape;913;g31e8331ed1_0_8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38ff1510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38ff1510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c78595cb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c78595cb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31e8331ed1_0_8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31e8331ed1_0_8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31e8331ed1_0_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31e8331ed1_0_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31e8331ed1_0_9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31e8331ed1_0_9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31e8331ed1_0_9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31e8331ed1_0_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31e8331ed1_0_10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31e8331ed1_0_10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31e8331ed1_0_9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31e8331ed1_0_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31e8331ed1_0_9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31e8331ed1_0_9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31e8331ed1_0_9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31e8331ed1_0_9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31e8331ed1_0_9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31e8331ed1_0_9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31e8331ed1_0_10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31e8331ed1_0_10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aacee42d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aacee42d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31e8331ed1_0_10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31e8331ed1_0_10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31e8331ed1_0_9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31e8331ed1_0_9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g87553a3a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" name="Google Shape;1111;g87553a3a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87553a3a6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87553a3a6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87553a3a6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87553a3a6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87553a3a6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87553a3a6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1bea4a57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81bea4a57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fb7d0a521_2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fb7d0a521_2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7617200" y="97900"/>
            <a:ext cx="1336575" cy="26982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manythings.org/anki/" TargetMode="External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642950" y="3869550"/>
            <a:ext cx="3233100" cy="8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How to convert Speech to Text e.g Alexa, Siri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075" y="719148"/>
            <a:ext cx="3043901" cy="30439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6031725" y="2194825"/>
            <a:ext cx="1239900" cy="58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ML Model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5883375" y="1015325"/>
            <a:ext cx="15366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Sequence of words in audio form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(input)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5883375" y="3256425"/>
            <a:ext cx="15366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Sequence of words in TEXT form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(Output)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0" name="Google Shape;60;p13"/>
          <p:cNvCxnSpPr>
            <a:stCxn id="58" idx="2"/>
            <a:endCxn id="57" idx="0"/>
          </p:cNvCxnSpPr>
          <p:nvPr/>
        </p:nvCxnSpPr>
        <p:spPr>
          <a:xfrm>
            <a:off x="6651675" y="1720925"/>
            <a:ext cx="0" cy="4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" name="Google Shape;61;p13"/>
          <p:cNvCxnSpPr>
            <a:stCxn id="57" idx="2"/>
            <a:endCxn id="59" idx="0"/>
          </p:cNvCxnSpPr>
          <p:nvPr/>
        </p:nvCxnSpPr>
        <p:spPr>
          <a:xfrm>
            <a:off x="6651675" y="2782525"/>
            <a:ext cx="0" cy="4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/>
        </p:nvSpPr>
        <p:spPr>
          <a:xfrm>
            <a:off x="5685175" y="3293300"/>
            <a:ext cx="3127200" cy="9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How do we generate the </a:t>
            </a:r>
            <a:r>
              <a:rPr b="1" lang="en" u="sng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Output sequence</a:t>
            </a:r>
            <a:r>
              <a:rPr b="1"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from Sequence Embedding?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2"/>
          <p:cNvSpPr/>
          <p:nvPr/>
        </p:nvSpPr>
        <p:spPr>
          <a:xfrm>
            <a:off x="1285100" y="1867150"/>
            <a:ext cx="1419900" cy="12996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“Let’s”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“go”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“to”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“Delhi”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2"/>
          <p:cNvSpPr/>
          <p:nvPr/>
        </p:nvSpPr>
        <p:spPr>
          <a:xfrm>
            <a:off x="3511275" y="1754600"/>
            <a:ext cx="2091300" cy="15387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Recurrent Neural Network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2"/>
          <p:cNvSpPr/>
          <p:nvPr/>
        </p:nvSpPr>
        <p:spPr>
          <a:xfrm>
            <a:off x="6491575" y="1941650"/>
            <a:ext cx="1419900" cy="11646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0.9512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0.0377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0.4927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0.6106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0" name="Google Shape;140;p22"/>
          <p:cNvCxnSpPr>
            <a:stCxn id="137" idx="3"/>
            <a:endCxn id="138" idx="1"/>
          </p:cNvCxnSpPr>
          <p:nvPr/>
        </p:nvCxnSpPr>
        <p:spPr>
          <a:xfrm>
            <a:off x="2705000" y="2516950"/>
            <a:ext cx="8064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1" name="Google Shape;141;p22"/>
          <p:cNvCxnSpPr>
            <a:stCxn id="138" idx="3"/>
            <a:endCxn id="139" idx="1"/>
          </p:cNvCxnSpPr>
          <p:nvPr/>
        </p:nvCxnSpPr>
        <p:spPr>
          <a:xfrm>
            <a:off x="5602575" y="2523950"/>
            <a:ext cx="88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2" name="Google Shape;142;p22"/>
          <p:cNvSpPr txBox="1"/>
          <p:nvPr/>
        </p:nvSpPr>
        <p:spPr>
          <a:xfrm>
            <a:off x="1374350" y="1414400"/>
            <a:ext cx="1241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Input Sequence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6580825" y="1414400"/>
            <a:ext cx="12414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Sequence </a:t>
            </a:r>
            <a:r>
              <a:rPr b="1" lang="en" sz="1000">
                <a:latin typeface="Calibri"/>
                <a:ea typeface="Calibri"/>
                <a:cs typeface="Calibri"/>
                <a:sym typeface="Calibri"/>
              </a:rPr>
              <a:t>Embedding</a:t>
            </a:r>
            <a:endParaRPr b="1"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3936225" y="1298350"/>
            <a:ext cx="1241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/>
        </p:nvSpPr>
        <p:spPr>
          <a:xfrm>
            <a:off x="921869" y="364630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We use another RNN . . 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3"/>
          <p:cNvSpPr/>
          <p:nvPr/>
        </p:nvSpPr>
        <p:spPr>
          <a:xfrm>
            <a:off x="1742300" y="1839452"/>
            <a:ext cx="673500" cy="10623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“Let’s” 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“go”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 “to”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 “Delhi”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3"/>
          <p:cNvSpPr/>
          <p:nvPr/>
        </p:nvSpPr>
        <p:spPr>
          <a:xfrm>
            <a:off x="2798726" y="1747461"/>
            <a:ext cx="992100" cy="12576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Recurrent Neural Network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3"/>
          <p:cNvSpPr/>
          <p:nvPr/>
        </p:nvSpPr>
        <p:spPr>
          <a:xfrm>
            <a:off x="4213021" y="1900344"/>
            <a:ext cx="673500" cy="951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0.9512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0.0377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0.4927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0.6106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3" name="Google Shape;153;p23"/>
          <p:cNvCxnSpPr>
            <a:stCxn id="150" idx="3"/>
            <a:endCxn id="151" idx="1"/>
          </p:cNvCxnSpPr>
          <p:nvPr/>
        </p:nvCxnSpPr>
        <p:spPr>
          <a:xfrm>
            <a:off x="2415800" y="2370602"/>
            <a:ext cx="3828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23"/>
          <p:cNvCxnSpPr>
            <a:stCxn id="151" idx="3"/>
            <a:endCxn id="152" idx="1"/>
          </p:cNvCxnSpPr>
          <p:nvPr/>
        </p:nvCxnSpPr>
        <p:spPr>
          <a:xfrm>
            <a:off x="3790826" y="2376261"/>
            <a:ext cx="422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5" name="Google Shape;155;p23"/>
          <p:cNvSpPr txBox="1"/>
          <p:nvPr/>
        </p:nvSpPr>
        <p:spPr>
          <a:xfrm>
            <a:off x="1787750" y="1436055"/>
            <a:ext cx="5892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"/>
                <a:ea typeface="Roboto"/>
                <a:cs typeface="Roboto"/>
                <a:sym typeface="Roboto"/>
              </a:rPr>
              <a:t>Input Sequence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4255375" y="1561394"/>
            <a:ext cx="5892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"/>
                <a:ea typeface="Roboto"/>
                <a:cs typeface="Roboto"/>
                <a:sym typeface="Roboto"/>
              </a:rPr>
              <a:t>Sentence </a:t>
            </a:r>
            <a:r>
              <a:rPr b="1" lang="en" sz="600">
                <a:latin typeface="Roboto"/>
                <a:ea typeface="Roboto"/>
                <a:cs typeface="Roboto"/>
                <a:sym typeface="Roboto"/>
              </a:rPr>
              <a:t>Embedding</a:t>
            </a:r>
            <a:endParaRPr b="1" sz="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2798726" y="1374550"/>
            <a:ext cx="9921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Encoder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3"/>
          <p:cNvSpPr/>
          <p:nvPr/>
        </p:nvSpPr>
        <p:spPr>
          <a:xfrm>
            <a:off x="5313326" y="1747461"/>
            <a:ext cx="992100" cy="12576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Recurrent Neural Network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5313326" y="1374550"/>
            <a:ext cx="9921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Decoder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0" name="Google Shape;160;p23"/>
          <p:cNvCxnSpPr/>
          <p:nvPr/>
        </p:nvCxnSpPr>
        <p:spPr>
          <a:xfrm>
            <a:off x="4886523" y="2376281"/>
            <a:ext cx="42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1" name="Google Shape;161;p23"/>
          <p:cNvSpPr/>
          <p:nvPr/>
        </p:nvSpPr>
        <p:spPr>
          <a:xfrm>
            <a:off x="6771500" y="1839450"/>
            <a:ext cx="897000" cy="10623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“आओ” “हम”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“दिल्ली” “जाएं”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6893150" y="1436055"/>
            <a:ext cx="5892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"/>
                <a:ea typeface="Roboto"/>
                <a:cs typeface="Roboto"/>
                <a:sym typeface="Roboto"/>
              </a:rPr>
              <a:t>Output Sequence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3" name="Google Shape;163;p23"/>
          <p:cNvCxnSpPr>
            <a:endCxn id="161" idx="1"/>
          </p:cNvCxnSpPr>
          <p:nvPr/>
        </p:nvCxnSpPr>
        <p:spPr>
          <a:xfrm>
            <a:off x="6305300" y="2370600"/>
            <a:ext cx="466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/>
        </p:nvSpPr>
        <p:spPr>
          <a:xfrm>
            <a:off x="1742300" y="3493900"/>
            <a:ext cx="5926200" cy="427500"/>
          </a:xfrm>
          <a:prstGeom prst="rect">
            <a:avLst/>
          </a:prstGeom>
          <a:solidFill>
            <a:srgbClr val="EFEFE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Cambria"/>
                <a:ea typeface="Cambria"/>
                <a:cs typeface="Cambria"/>
                <a:sym typeface="Cambria"/>
              </a:rPr>
              <a:t>Sequence to Sequence (Seq2Seq) Model</a:t>
            </a:r>
            <a:endParaRPr sz="1800">
              <a:solidFill>
                <a:srgbClr val="434343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69" name="Google Shape;169;p24"/>
          <p:cNvSpPr/>
          <p:nvPr/>
        </p:nvSpPr>
        <p:spPr>
          <a:xfrm>
            <a:off x="1742300" y="1839452"/>
            <a:ext cx="673500" cy="10623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“Let’s” 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“go”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 “to”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 “Delhi”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4"/>
          <p:cNvSpPr/>
          <p:nvPr/>
        </p:nvSpPr>
        <p:spPr>
          <a:xfrm>
            <a:off x="2798726" y="1747461"/>
            <a:ext cx="992100" cy="12576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Recurrent Neural Network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4"/>
          <p:cNvSpPr/>
          <p:nvPr/>
        </p:nvSpPr>
        <p:spPr>
          <a:xfrm>
            <a:off x="4213021" y="1900344"/>
            <a:ext cx="673500" cy="951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0.9512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0.0377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0.4927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0.6106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2" name="Google Shape;172;p24"/>
          <p:cNvCxnSpPr>
            <a:stCxn id="169" idx="3"/>
            <a:endCxn id="170" idx="1"/>
          </p:cNvCxnSpPr>
          <p:nvPr/>
        </p:nvCxnSpPr>
        <p:spPr>
          <a:xfrm>
            <a:off x="2415800" y="2370602"/>
            <a:ext cx="3828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3" name="Google Shape;173;p24"/>
          <p:cNvCxnSpPr>
            <a:stCxn id="170" idx="3"/>
            <a:endCxn id="171" idx="1"/>
          </p:cNvCxnSpPr>
          <p:nvPr/>
        </p:nvCxnSpPr>
        <p:spPr>
          <a:xfrm>
            <a:off x="3790826" y="2376261"/>
            <a:ext cx="422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" name="Google Shape;174;p24"/>
          <p:cNvSpPr txBox="1"/>
          <p:nvPr/>
        </p:nvSpPr>
        <p:spPr>
          <a:xfrm>
            <a:off x="1787750" y="1436055"/>
            <a:ext cx="5892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"/>
                <a:ea typeface="Roboto"/>
                <a:cs typeface="Roboto"/>
                <a:sym typeface="Roboto"/>
              </a:rPr>
              <a:t>Input Sequence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4"/>
          <p:cNvSpPr txBox="1"/>
          <p:nvPr/>
        </p:nvSpPr>
        <p:spPr>
          <a:xfrm>
            <a:off x="4255375" y="1561394"/>
            <a:ext cx="5892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"/>
                <a:ea typeface="Roboto"/>
                <a:cs typeface="Roboto"/>
                <a:sym typeface="Roboto"/>
              </a:rPr>
              <a:t>Sentence </a:t>
            </a:r>
            <a:r>
              <a:rPr b="1" lang="en" sz="600">
                <a:latin typeface="Roboto"/>
                <a:ea typeface="Roboto"/>
                <a:cs typeface="Roboto"/>
                <a:sym typeface="Roboto"/>
              </a:rPr>
              <a:t>Encoding</a:t>
            </a:r>
            <a:endParaRPr b="1" sz="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4"/>
          <p:cNvSpPr txBox="1"/>
          <p:nvPr/>
        </p:nvSpPr>
        <p:spPr>
          <a:xfrm>
            <a:off x="2798726" y="1374550"/>
            <a:ext cx="9921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Encoder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24"/>
          <p:cNvSpPr/>
          <p:nvPr/>
        </p:nvSpPr>
        <p:spPr>
          <a:xfrm>
            <a:off x="5313326" y="1747461"/>
            <a:ext cx="992100" cy="12576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Recurrent Neural Network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5313326" y="1374550"/>
            <a:ext cx="9921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Decoder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9" name="Google Shape;179;p24"/>
          <p:cNvCxnSpPr/>
          <p:nvPr/>
        </p:nvCxnSpPr>
        <p:spPr>
          <a:xfrm>
            <a:off x="4886523" y="2376281"/>
            <a:ext cx="42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" name="Google Shape;180;p24"/>
          <p:cNvSpPr/>
          <p:nvPr/>
        </p:nvSpPr>
        <p:spPr>
          <a:xfrm>
            <a:off x="6771500" y="1839450"/>
            <a:ext cx="897000" cy="10623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“आओ” “हम”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“दिल्ली” “जाएं”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6893150" y="1436055"/>
            <a:ext cx="5892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"/>
                <a:ea typeface="Roboto"/>
                <a:cs typeface="Roboto"/>
                <a:sym typeface="Roboto"/>
              </a:rPr>
              <a:t>Output Sequence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2" name="Google Shape;182;p24"/>
          <p:cNvCxnSpPr>
            <a:endCxn id="180" idx="1"/>
          </p:cNvCxnSpPr>
          <p:nvPr/>
        </p:nvCxnSpPr>
        <p:spPr>
          <a:xfrm>
            <a:off x="6305300" y="2370600"/>
            <a:ext cx="466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/>
        </p:nvSpPr>
        <p:spPr>
          <a:xfrm>
            <a:off x="1069669" y="235800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Why this is a powerful idea</a:t>
            </a:r>
            <a:r>
              <a:rPr lang="en" sz="30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?</a:t>
            </a:r>
            <a:endParaRPr sz="30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/>
        </p:nvSpPr>
        <p:spPr>
          <a:xfrm>
            <a:off x="489000" y="3773050"/>
            <a:ext cx="81660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Neural Machine Translation (NMT)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193" name="Google Shape;193;p26"/>
          <p:cNvSpPr/>
          <p:nvPr/>
        </p:nvSpPr>
        <p:spPr>
          <a:xfrm>
            <a:off x="1489925" y="1540850"/>
            <a:ext cx="2240100" cy="1532400"/>
          </a:xfrm>
          <a:prstGeom prst="rect">
            <a:avLst/>
          </a:prstGeom>
          <a:solidFill>
            <a:srgbClr val="FFE599"/>
          </a:solidFill>
          <a:ln cap="flat" cmpd="sng" w="381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No need to know any rule about human language.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94" name="Google Shape;194;p26"/>
          <p:cNvSpPr/>
          <p:nvPr/>
        </p:nvSpPr>
        <p:spPr>
          <a:xfrm>
            <a:off x="5413975" y="1540855"/>
            <a:ext cx="2240100" cy="1532400"/>
          </a:xfrm>
          <a:prstGeom prst="rect">
            <a:avLst/>
          </a:prstGeom>
          <a:solidFill>
            <a:srgbClr val="CFE2F3"/>
          </a:solidFill>
          <a:ln cap="flat" cmpd="sng" w="381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Achieved better results than 20 years of work with Statistical Machine translation.</a:t>
            </a:r>
            <a:endParaRPr sz="160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/>
        </p:nvSpPr>
        <p:spPr>
          <a:xfrm>
            <a:off x="944094" y="121405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Cambria"/>
                <a:ea typeface="Cambria"/>
                <a:cs typeface="Cambria"/>
                <a:sym typeface="Cambria"/>
              </a:rPr>
              <a:t>Building </a:t>
            </a:r>
            <a:r>
              <a:rPr lang="en" sz="2400">
                <a:solidFill>
                  <a:srgbClr val="434343"/>
                </a:solidFill>
                <a:latin typeface="Cambria"/>
                <a:ea typeface="Cambria"/>
                <a:cs typeface="Cambria"/>
                <a:sym typeface="Cambria"/>
              </a:rPr>
              <a:t>Seq2Seq Model in Keras</a:t>
            </a:r>
            <a:endParaRPr sz="2400">
              <a:solidFill>
                <a:srgbClr val="434343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00" name="Google Shape;200;p27"/>
          <p:cNvSpPr/>
          <p:nvPr/>
        </p:nvSpPr>
        <p:spPr>
          <a:xfrm>
            <a:off x="1742300" y="2830052"/>
            <a:ext cx="673500" cy="10623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“Let’s” 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“go”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 “to”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 “Delhi”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7"/>
          <p:cNvSpPr/>
          <p:nvPr/>
        </p:nvSpPr>
        <p:spPr>
          <a:xfrm>
            <a:off x="2798726" y="2738061"/>
            <a:ext cx="992100" cy="12576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Recurrent Neural Network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27"/>
          <p:cNvSpPr/>
          <p:nvPr/>
        </p:nvSpPr>
        <p:spPr>
          <a:xfrm>
            <a:off x="4213021" y="2890944"/>
            <a:ext cx="673500" cy="9519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0.9512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0.0377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0.4927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0.6106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3" name="Google Shape;203;p27"/>
          <p:cNvCxnSpPr>
            <a:stCxn id="200" idx="3"/>
            <a:endCxn id="201" idx="1"/>
          </p:cNvCxnSpPr>
          <p:nvPr/>
        </p:nvCxnSpPr>
        <p:spPr>
          <a:xfrm>
            <a:off x="2415800" y="3361202"/>
            <a:ext cx="382800" cy="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" name="Google Shape;204;p27"/>
          <p:cNvCxnSpPr>
            <a:stCxn id="201" idx="3"/>
            <a:endCxn id="202" idx="1"/>
          </p:cNvCxnSpPr>
          <p:nvPr/>
        </p:nvCxnSpPr>
        <p:spPr>
          <a:xfrm>
            <a:off x="3790826" y="3366861"/>
            <a:ext cx="422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5" name="Google Shape;205;p27"/>
          <p:cNvSpPr txBox="1"/>
          <p:nvPr/>
        </p:nvSpPr>
        <p:spPr>
          <a:xfrm>
            <a:off x="1787750" y="2426655"/>
            <a:ext cx="5892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"/>
                <a:ea typeface="Roboto"/>
                <a:cs typeface="Roboto"/>
                <a:sym typeface="Roboto"/>
              </a:rPr>
              <a:t>Input Sentence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27"/>
          <p:cNvSpPr txBox="1"/>
          <p:nvPr/>
        </p:nvSpPr>
        <p:spPr>
          <a:xfrm>
            <a:off x="4255375" y="2551994"/>
            <a:ext cx="5892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"/>
                <a:ea typeface="Roboto"/>
                <a:cs typeface="Roboto"/>
                <a:sym typeface="Roboto"/>
              </a:rPr>
              <a:t>Output </a:t>
            </a:r>
            <a:r>
              <a:rPr b="1" lang="en" sz="600">
                <a:latin typeface="Roboto"/>
                <a:ea typeface="Roboto"/>
                <a:cs typeface="Roboto"/>
                <a:sym typeface="Roboto"/>
              </a:rPr>
              <a:t>Encoding</a:t>
            </a:r>
            <a:endParaRPr b="1" sz="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27"/>
          <p:cNvSpPr txBox="1"/>
          <p:nvPr/>
        </p:nvSpPr>
        <p:spPr>
          <a:xfrm>
            <a:off x="2798726" y="2365150"/>
            <a:ext cx="9921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Encoder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7"/>
          <p:cNvSpPr/>
          <p:nvPr/>
        </p:nvSpPr>
        <p:spPr>
          <a:xfrm>
            <a:off x="5313326" y="2738061"/>
            <a:ext cx="992100" cy="12576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Recurrent Neural Network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7"/>
          <p:cNvSpPr txBox="1"/>
          <p:nvPr/>
        </p:nvSpPr>
        <p:spPr>
          <a:xfrm>
            <a:off x="5313326" y="2365150"/>
            <a:ext cx="9921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Decoder</a:t>
            </a:r>
            <a:endParaRPr b="1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0" name="Google Shape;210;p27"/>
          <p:cNvCxnSpPr/>
          <p:nvPr/>
        </p:nvCxnSpPr>
        <p:spPr>
          <a:xfrm>
            <a:off x="4886523" y="3366881"/>
            <a:ext cx="421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1" name="Google Shape;211;p27"/>
          <p:cNvSpPr/>
          <p:nvPr/>
        </p:nvSpPr>
        <p:spPr>
          <a:xfrm>
            <a:off x="6771500" y="2830050"/>
            <a:ext cx="897000" cy="10623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“आओ” “हम”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“दिल्ली” “जाएं”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27"/>
          <p:cNvSpPr txBox="1"/>
          <p:nvPr/>
        </p:nvSpPr>
        <p:spPr>
          <a:xfrm>
            <a:off x="6893150" y="2426655"/>
            <a:ext cx="5892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"/>
                <a:ea typeface="Roboto"/>
                <a:cs typeface="Roboto"/>
                <a:sym typeface="Roboto"/>
              </a:rPr>
              <a:t>Output Sentence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3" name="Google Shape;213;p27"/>
          <p:cNvCxnSpPr>
            <a:endCxn id="211" idx="1"/>
          </p:cNvCxnSpPr>
          <p:nvPr/>
        </p:nvCxnSpPr>
        <p:spPr>
          <a:xfrm>
            <a:off x="6305300" y="3361200"/>
            <a:ext cx="466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8"/>
          <p:cNvSpPr txBox="1"/>
          <p:nvPr/>
        </p:nvSpPr>
        <p:spPr>
          <a:xfrm>
            <a:off x="2863647" y="4125125"/>
            <a:ext cx="34167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Collect Translation Data</a:t>
            </a:r>
            <a:endParaRPr b="1"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8"/>
          <p:cNvSpPr/>
          <p:nvPr/>
        </p:nvSpPr>
        <p:spPr>
          <a:xfrm>
            <a:off x="5478150" y="2267100"/>
            <a:ext cx="3144900" cy="608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www.manythings.org/anki</a:t>
            </a:r>
            <a:endParaRPr b="1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Pick any language combination</a:t>
            </a:r>
            <a:endParaRPr b="1"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0" name="Google Shape;22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963" y="1404575"/>
            <a:ext cx="4149274" cy="221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"/>
          <p:cNvSpPr txBox="1"/>
          <p:nvPr/>
        </p:nvSpPr>
        <p:spPr>
          <a:xfrm>
            <a:off x="944094" y="235800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Data Processing</a:t>
            </a:r>
            <a:endParaRPr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/>
          <p:nvPr/>
        </p:nvSpPr>
        <p:spPr>
          <a:xfrm>
            <a:off x="1572275" y="1810175"/>
            <a:ext cx="1352400" cy="126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Raw Data 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(Language Pairs)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30"/>
          <p:cNvSpPr/>
          <p:nvPr/>
        </p:nvSpPr>
        <p:spPr>
          <a:xfrm>
            <a:off x="4668325" y="1176300"/>
            <a:ext cx="1086600" cy="9177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Source Language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30"/>
          <p:cNvSpPr/>
          <p:nvPr/>
        </p:nvSpPr>
        <p:spPr>
          <a:xfrm>
            <a:off x="4668325" y="2624100"/>
            <a:ext cx="1086600" cy="9177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Target Language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3" name="Google Shape;233;p30"/>
          <p:cNvCxnSpPr>
            <a:stCxn id="230" idx="3"/>
            <a:endCxn id="231" idx="1"/>
          </p:cNvCxnSpPr>
          <p:nvPr/>
        </p:nvCxnSpPr>
        <p:spPr>
          <a:xfrm flipH="1" rot="10800000">
            <a:off x="2924675" y="1635275"/>
            <a:ext cx="1743600" cy="80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4" name="Google Shape;234;p30"/>
          <p:cNvCxnSpPr>
            <a:stCxn id="230" idx="3"/>
            <a:endCxn id="232" idx="1"/>
          </p:cNvCxnSpPr>
          <p:nvPr/>
        </p:nvCxnSpPr>
        <p:spPr>
          <a:xfrm>
            <a:off x="2924675" y="2444075"/>
            <a:ext cx="1743600" cy="63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5" name="Google Shape;235;p30"/>
          <p:cNvSpPr txBox="1"/>
          <p:nvPr/>
        </p:nvSpPr>
        <p:spPr>
          <a:xfrm>
            <a:off x="2215350" y="4021350"/>
            <a:ext cx="52377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For target sequence, we will use a start sequence and end sequence (useful during prediction)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6" name="Google Shape;2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125" y="763675"/>
            <a:ext cx="2556698" cy="93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7175" y="1192600"/>
            <a:ext cx="1086600" cy="885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6175" y="2624100"/>
            <a:ext cx="2412479" cy="931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/>
          <p:nvPr/>
        </p:nvSpPr>
        <p:spPr>
          <a:xfrm>
            <a:off x="1122875" y="1937850"/>
            <a:ext cx="1352400" cy="126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Raw Data 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(Language Pairs)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31"/>
          <p:cNvSpPr/>
          <p:nvPr/>
        </p:nvSpPr>
        <p:spPr>
          <a:xfrm>
            <a:off x="3380725" y="1303975"/>
            <a:ext cx="1086600" cy="9177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Source Language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31"/>
          <p:cNvSpPr/>
          <p:nvPr/>
        </p:nvSpPr>
        <p:spPr>
          <a:xfrm>
            <a:off x="3380725" y="2751775"/>
            <a:ext cx="1086600" cy="9177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Target Language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6" name="Google Shape;246;p31"/>
          <p:cNvCxnSpPr>
            <a:stCxn id="243" idx="3"/>
            <a:endCxn id="244" idx="1"/>
          </p:cNvCxnSpPr>
          <p:nvPr/>
        </p:nvCxnSpPr>
        <p:spPr>
          <a:xfrm flipH="1" rot="10800000">
            <a:off x="2475275" y="1762950"/>
            <a:ext cx="905400" cy="80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" name="Google Shape;247;p31"/>
          <p:cNvCxnSpPr>
            <a:stCxn id="243" idx="3"/>
            <a:endCxn id="245" idx="1"/>
          </p:cNvCxnSpPr>
          <p:nvPr/>
        </p:nvCxnSpPr>
        <p:spPr>
          <a:xfrm>
            <a:off x="2475275" y="2571750"/>
            <a:ext cx="905400" cy="63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8" name="Google Shape;248;p31"/>
          <p:cNvSpPr txBox="1"/>
          <p:nvPr/>
        </p:nvSpPr>
        <p:spPr>
          <a:xfrm>
            <a:off x="6448125" y="2252250"/>
            <a:ext cx="24873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is the length of each sentence?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5133325" y="1303975"/>
            <a:ext cx="1086600" cy="9177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Tokenize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(Convert into Numbers)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31"/>
          <p:cNvSpPr/>
          <p:nvPr/>
        </p:nvSpPr>
        <p:spPr>
          <a:xfrm>
            <a:off x="5133325" y="2751775"/>
            <a:ext cx="1086600" cy="9177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Tokenize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(Convert into Numbers)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1" name="Google Shape;251;p31"/>
          <p:cNvCxnSpPr>
            <a:stCxn id="244" idx="3"/>
            <a:endCxn id="249" idx="1"/>
          </p:cNvCxnSpPr>
          <p:nvPr/>
        </p:nvCxnSpPr>
        <p:spPr>
          <a:xfrm>
            <a:off x="4467325" y="1762825"/>
            <a:ext cx="66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2" name="Google Shape;252;p31"/>
          <p:cNvCxnSpPr>
            <a:stCxn id="245" idx="3"/>
            <a:endCxn id="250" idx="1"/>
          </p:cNvCxnSpPr>
          <p:nvPr/>
        </p:nvCxnSpPr>
        <p:spPr>
          <a:xfrm>
            <a:off x="4467325" y="3210625"/>
            <a:ext cx="66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2319000" y="491600"/>
            <a:ext cx="4506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How to summarize text?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5399" y="1427650"/>
            <a:ext cx="4313225" cy="20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/>
          <p:nvPr/>
        </p:nvSpPr>
        <p:spPr>
          <a:xfrm>
            <a:off x="4351863" y="4001725"/>
            <a:ext cx="1239900" cy="58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ML Model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1927025" y="3942775"/>
            <a:ext cx="19821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Large s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equence of words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input)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5977850" y="3942775"/>
            <a:ext cx="18531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Small s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equence of words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(Output)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1" name="Google Shape;71;p14"/>
          <p:cNvCxnSpPr>
            <a:stCxn id="69" idx="3"/>
            <a:endCxn id="68" idx="1"/>
          </p:cNvCxnSpPr>
          <p:nvPr/>
        </p:nvCxnSpPr>
        <p:spPr>
          <a:xfrm>
            <a:off x="3909125" y="4295575"/>
            <a:ext cx="442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" name="Google Shape;72;p14"/>
          <p:cNvCxnSpPr>
            <a:stCxn id="68" idx="3"/>
            <a:endCxn id="70" idx="1"/>
          </p:cNvCxnSpPr>
          <p:nvPr/>
        </p:nvCxnSpPr>
        <p:spPr>
          <a:xfrm>
            <a:off x="5591763" y="4295575"/>
            <a:ext cx="38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2"/>
          <p:cNvSpPr/>
          <p:nvPr/>
        </p:nvSpPr>
        <p:spPr>
          <a:xfrm>
            <a:off x="1122875" y="1937850"/>
            <a:ext cx="1352400" cy="126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Raw Data 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(Language Pairs)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8" name="Google Shape;258;p32"/>
          <p:cNvSpPr/>
          <p:nvPr/>
        </p:nvSpPr>
        <p:spPr>
          <a:xfrm>
            <a:off x="3380725" y="1303975"/>
            <a:ext cx="1086600" cy="9177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Source Language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32"/>
          <p:cNvSpPr/>
          <p:nvPr/>
        </p:nvSpPr>
        <p:spPr>
          <a:xfrm>
            <a:off x="3380725" y="2751775"/>
            <a:ext cx="1086600" cy="9177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Target Language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0" name="Google Shape;260;p32"/>
          <p:cNvCxnSpPr>
            <a:stCxn id="257" idx="3"/>
            <a:endCxn id="258" idx="1"/>
          </p:cNvCxnSpPr>
          <p:nvPr/>
        </p:nvCxnSpPr>
        <p:spPr>
          <a:xfrm flipH="1" rot="10800000">
            <a:off x="2475275" y="1762950"/>
            <a:ext cx="905400" cy="80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1" name="Google Shape;261;p32"/>
          <p:cNvCxnSpPr>
            <a:stCxn id="257" idx="3"/>
            <a:endCxn id="259" idx="1"/>
          </p:cNvCxnSpPr>
          <p:nvPr/>
        </p:nvCxnSpPr>
        <p:spPr>
          <a:xfrm>
            <a:off x="2475275" y="2571750"/>
            <a:ext cx="905400" cy="63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2" name="Google Shape;262;p32"/>
          <p:cNvSpPr/>
          <p:nvPr/>
        </p:nvSpPr>
        <p:spPr>
          <a:xfrm>
            <a:off x="5133325" y="1303975"/>
            <a:ext cx="1086600" cy="9177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Tokenize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(Convert into Numbers)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p32"/>
          <p:cNvSpPr/>
          <p:nvPr/>
        </p:nvSpPr>
        <p:spPr>
          <a:xfrm>
            <a:off x="5133325" y="2751775"/>
            <a:ext cx="1086600" cy="9177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Tokenize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(Convert into Numbers)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4" name="Google Shape;264;p32"/>
          <p:cNvCxnSpPr>
            <a:stCxn id="258" idx="3"/>
            <a:endCxn id="262" idx="1"/>
          </p:cNvCxnSpPr>
          <p:nvPr/>
        </p:nvCxnSpPr>
        <p:spPr>
          <a:xfrm>
            <a:off x="4467325" y="1762825"/>
            <a:ext cx="66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5" name="Google Shape;265;p32"/>
          <p:cNvCxnSpPr>
            <a:stCxn id="259" idx="3"/>
            <a:endCxn id="263" idx="1"/>
          </p:cNvCxnSpPr>
          <p:nvPr/>
        </p:nvCxnSpPr>
        <p:spPr>
          <a:xfrm>
            <a:off x="4467325" y="3210625"/>
            <a:ext cx="66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6" name="Google Shape;266;p32"/>
          <p:cNvSpPr/>
          <p:nvPr/>
        </p:nvSpPr>
        <p:spPr>
          <a:xfrm>
            <a:off x="6885925" y="1303975"/>
            <a:ext cx="1086600" cy="9177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Pad Sequences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7" name="Google Shape;267;p32"/>
          <p:cNvCxnSpPr/>
          <p:nvPr/>
        </p:nvCxnSpPr>
        <p:spPr>
          <a:xfrm>
            <a:off x="6219925" y="1762825"/>
            <a:ext cx="66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8" name="Google Shape;268;p32"/>
          <p:cNvSpPr/>
          <p:nvPr/>
        </p:nvSpPr>
        <p:spPr>
          <a:xfrm>
            <a:off x="6885925" y="2751775"/>
            <a:ext cx="1086600" cy="9177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Pad Sequences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9" name="Google Shape;269;p32"/>
          <p:cNvCxnSpPr/>
          <p:nvPr/>
        </p:nvCxnSpPr>
        <p:spPr>
          <a:xfrm>
            <a:off x="6219925" y="3210625"/>
            <a:ext cx="666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0" name="Google Shape;270;p32"/>
          <p:cNvSpPr txBox="1"/>
          <p:nvPr/>
        </p:nvSpPr>
        <p:spPr>
          <a:xfrm>
            <a:off x="6143325" y="3928650"/>
            <a:ext cx="24873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Make all sentences of same size!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/>
          <p:nvPr/>
        </p:nvSpPr>
        <p:spPr>
          <a:xfrm>
            <a:off x="3435850" y="2358000"/>
            <a:ext cx="5708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Building </a:t>
            </a:r>
            <a:endParaRPr sz="2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Seq2Seq Model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76" name="Google Shape;2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43585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4"/>
          <p:cNvSpPr/>
          <p:nvPr/>
        </p:nvSpPr>
        <p:spPr>
          <a:xfrm>
            <a:off x="3193898" y="2485550"/>
            <a:ext cx="1862100" cy="142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34"/>
          <p:cNvSpPr/>
          <p:nvPr/>
        </p:nvSpPr>
        <p:spPr>
          <a:xfrm>
            <a:off x="6335572" y="2485550"/>
            <a:ext cx="2114400" cy="142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3" name="Google Shape;283;p34"/>
          <p:cNvCxnSpPr>
            <a:stCxn id="281" idx="3"/>
            <a:endCxn id="282" idx="1"/>
          </p:cNvCxnSpPr>
          <p:nvPr/>
        </p:nvCxnSpPr>
        <p:spPr>
          <a:xfrm>
            <a:off x="5055998" y="3199850"/>
            <a:ext cx="127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4" name="Google Shape;284;p34"/>
          <p:cNvSpPr/>
          <p:nvPr/>
        </p:nvSpPr>
        <p:spPr>
          <a:xfrm>
            <a:off x="1314143" y="2736934"/>
            <a:ext cx="961200" cy="9258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Source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5" name="Google Shape;285;p34"/>
          <p:cNvCxnSpPr>
            <a:stCxn id="284" idx="3"/>
            <a:endCxn id="281" idx="1"/>
          </p:cNvCxnSpPr>
          <p:nvPr/>
        </p:nvCxnSpPr>
        <p:spPr>
          <a:xfrm>
            <a:off x="2275343" y="3199834"/>
            <a:ext cx="91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6" name="Google Shape;286;p34"/>
          <p:cNvSpPr/>
          <p:nvPr/>
        </p:nvSpPr>
        <p:spPr>
          <a:xfrm>
            <a:off x="6335572" y="998864"/>
            <a:ext cx="2070900" cy="9798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words 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7" name="Google Shape;287;p34"/>
          <p:cNvCxnSpPr/>
          <p:nvPr/>
        </p:nvCxnSpPr>
        <p:spPr>
          <a:xfrm rot="10800000">
            <a:off x="7392803" y="1961674"/>
            <a:ext cx="0" cy="50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8" name="Google Shape;288;p34"/>
          <p:cNvSpPr txBox="1"/>
          <p:nvPr/>
        </p:nvSpPr>
        <p:spPr>
          <a:xfrm>
            <a:off x="5308359" y="3199832"/>
            <a:ext cx="9612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Sentence Embedding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34"/>
          <p:cNvSpPr txBox="1"/>
          <p:nvPr/>
        </p:nvSpPr>
        <p:spPr>
          <a:xfrm>
            <a:off x="5884413" y="514350"/>
            <a:ext cx="30168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यह किताब है।</a:t>
            </a:r>
            <a:endParaRPr sz="10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0" name="Google Shape;290;p34"/>
          <p:cNvSpPr txBox="1"/>
          <p:nvPr/>
        </p:nvSpPr>
        <p:spPr>
          <a:xfrm>
            <a:off x="290700" y="3686588"/>
            <a:ext cx="3016800" cy="5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It is a book.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34"/>
          <p:cNvSpPr txBox="1"/>
          <p:nvPr/>
        </p:nvSpPr>
        <p:spPr>
          <a:xfrm>
            <a:off x="2503508" y="1198370"/>
            <a:ext cx="32430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In this approach, decoder struggles to give good output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34"/>
          <p:cNvSpPr txBox="1"/>
          <p:nvPr/>
        </p:nvSpPr>
        <p:spPr>
          <a:xfrm>
            <a:off x="3618600" y="4496350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Seq2Seq Model</a:t>
            </a:r>
            <a:endParaRPr b="1" sz="2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5"/>
          <p:cNvSpPr/>
          <p:nvPr/>
        </p:nvSpPr>
        <p:spPr>
          <a:xfrm>
            <a:off x="28467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35"/>
          <p:cNvSpPr/>
          <p:nvPr/>
        </p:nvSpPr>
        <p:spPr>
          <a:xfrm>
            <a:off x="59709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9" name="Google Shape;299;p35"/>
          <p:cNvCxnSpPr>
            <a:stCxn id="297" idx="3"/>
            <a:endCxn id="298" idx="1"/>
          </p:cNvCxnSpPr>
          <p:nvPr/>
        </p:nvCxnSpPr>
        <p:spPr>
          <a:xfrm>
            <a:off x="4949450" y="2603875"/>
            <a:ext cx="10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0" name="Google Shape;300;p35"/>
          <p:cNvSpPr/>
          <p:nvPr/>
        </p:nvSpPr>
        <p:spPr>
          <a:xfrm>
            <a:off x="977450" y="2170225"/>
            <a:ext cx="955800" cy="867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Source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1" name="Google Shape;301;p35"/>
          <p:cNvCxnSpPr>
            <a:stCxn id="300" idx="3"/>
            <a:endCxn id="297" idx="1"/>
          </p:cNvCxnSpPr>
          <p:nvPr/>
        </p:nvCxnSpPr>
        <p:spPr>
          <a:xfrm>
            <a:off x="1933250" y="2603875"/>
            <a:ext cx="9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2" name="Google Shape;302;p35"/>
          <p:cNvSpPr/>
          <p:nvPr/>
        </p:nvSpPr>
        <p:spPr>
          <a:xfrm>
            <a:off x="5970950" y="3742375"/>
            <a:ext cx="2102700" cy="917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3" name="Google Shape;303;p35"/>
          <p:cNvCxnSpPr>
            <a:stCxn id="302" idx="0"/>
            <a:endCxn id="298" idx="2"/>
          </p:cNvCxnSpPr>
          <p:nvPr/>
        </p:nvCxnSpPr>
        <p:spPr>
          <a:xfrm rot="10800000">
            <a:off x="7022300" y="3273175"/>
            <a:ext cx="0" cy="46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4" name="Google Shape;304;p35"/>
          <p:cNvSpPr/>
          <p:nvPr/>
        </p:nvSpPr>
        <p:spPr>
          <a:xfrm>
            <a:off x="5970950" y="541975"/>
            <a:ext cx="2059200" cy="9177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words 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(Shifted by one time step)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5" name="Google Shape;305;p35"/>
          <p:cNvCxnSpPr/>
          <p:nvPr/>
        </p:nvCxnSpPr>
        <p:spPr>
          <a:xfrm rot="10800000">
            <a:off x="7022300" y="1444075"/>
            <a:ext cx="0" cy="46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6" name="Google Shape;306;p35"/>
          <p:cNvSpPr txBox="1"/>
          <p:nvPr/>
        </p:nvSpPr>
        <p:spPr>
          <a:xfrm>
            <a:off x="4949450" y="2603875"/>
            <a:ext cx="955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Sentence Embedding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35"/>
          <p:cNvSpPr txBox="1"/>
          <p:nvPr/>
        </p:nvSpPr>
        <p:spPr>
          <a:xfrm>
            <a:off x="5522300" y="4660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&lt;start&gt; यह किताब है। &lt;end&gt;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35"/>
          <p:cNvSpPr txBox="1"/>
          <p:nvPr/>
        </p:nvSpPr>
        <p:spPr>
          <a:xfrm>
            <a:off x="5522300" y="88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यह किताब है। &lt;end&gt;</a:t>
            </a:r>
            <a:endParaRPr sz="10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09" name="Google Shape;309;p35"/>
          <p:cNvSpPr txBox="1"/>
          <p:nvPr/>
        </p:nvSpPr>
        <p:spPr>
          <a:xfrm>
            <a:off x="-40300" y="30598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It is a book.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35"/>
          <p:cNvSpPr txBox="1"/>
          <p:nvPr/>
        </p:nvSpPr>
        <p:spPr>
          <a:xfrm>
            <a:off x="1448800" y="3937225"/>
            <a:ext cx="35628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To improve </a:t>
            </a:r>
            <a:r>
              <a:rPr lang="en" sz="17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Decoder</a:t>
            </a:r>
            <a:r>
              <a:rPr lang="en" sz="17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output, target output is also fed as an input</a:t>
            </a:r>
            <a:endParaRPr sz="17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35"/>
          <p:cNvSpPr txBox="1"/>
          <p:nvPr/>
        </p:nvSpPr>
        <p:spPr>
          <a:xfrm>
            <a:off x="1288650" y="708100"/>
            <a:ext cx="2059200" cy="8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Seq2Seq Model (Modified)</a:t>
            </a:r>
            <a:endParaRPr b="1" sz="18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12" name="Google Shape;312;p35"/>
          <p:cNvCxnSpPr/>
          <p:nvPr/>
        </p:nvCxnSpPr>
        <p:spPr>
          <a:xfrm>
            <a:off x="5027600" y="4212700"/>
            <a:ext cx="1019100" cy="69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/>
          <p:nvPr/>
        </p:nvSpPr>
        <p:spPr>
          <a:xfrm>
            <a:off x="28467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36"/>
          <p:cNvSpPr/>
          <p:nvPr/>
        </p:nvSpPr>
        <p:spPr>
          <a:xfrm>
            <a:off x="59709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19" name="Google Shape;319;p36"/>
          <p:cNvCxnSpPr>
            <a:stCxn id="317" idx="3"/>
            <a:endCxn id="318" idx="1"/>
          </p:cNvCxnSpPr>
          <p:nvPr/>
        </p:nvCxnSpPr>
        <p:spPr>
          <a:xfrm>
            <a:off x="4949450" y="2603875"/>
            <a:ext cx="10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0" name="Google Shape;320;p36"/>
          <p:cNvSpPr/>
          <p:nvPr/>
        </p:nvSpPr>
        <p:spPr>
          <a:xfrm>
            <a:off x="977450" y="2170225"/>
            <a:ext cx="955800" cy="867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Source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1" name="Google Shape;321;p36"/>
          <p:cNvCxnSpPr>
            <a:stCxn id="320" idx="3"/>
            <a:endCxn id="317" idx="1"/>
          </p:cNvCxnSpPr>
          <p:nvPr/>
        </p:nvCxnSpPr>
        <p:spPr>
          <a:xfrm>
            <a:off x="1933250" y="2603875"/>
            <a:ext cx="9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2" name="Google Shape;322;p36"/>
          <p:cNvSpPr/>
          <p:nvPr/>
        </p:nvSpPr>
        <p:spPr>
          <a:xfrm>
            <a:off x="5970950" y="3742375"/>
            <a:ext cx="2102700" cy="917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3" name="Google Shape;323;p36"/>
          <p:cNvCxnSpPr>
            <a:stCxn id="322" idx="0"/>
            <a:endCxn id="318" idx="2"/>
          </p:cNvCxnSpPr>
          <p:nvPr/>
        </p:nvCxnSpPr>
        <p:spPr>
          <a:xfrm rot="10800000">
            <a:off x="7022300" y="3273175"/>
            <a:ext cx="0" cy="46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4" name="Google Shape;324;p36"/>
          <p:cNvSpPr/>
          <p:nvPr/>
        </p:nvSpPr>
        <p:spPr>
          <a:xfrm>
            <a:off x="5970950" y="541975"/>
            <a:ext cx="2059200" cy="9177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words 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(Shifted by one time step)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5" name="Google Shape;325;p36"/>
          <p:cNvCxnSpPr/>
          <p:nvPr/>
        </p:nvCxnSpPr>
        <p:spPr>
          <a:xfrm rot="10800000">
            <a:off x="7022300" y="1444075"/>
            <a:ext cx="0" cy="46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6" name="Google Shape;326;p36"/>
          <p:cNvSpPr txBox="1"/>
          <p:nvPr/>
        </p:nvSpPr>
        <p:spPr>
          <a:xfrm>
            <a:off x="4949450" y="2603875"/>
            <a:ext cx="955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Sentence Embedding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6"/>
          <p:cNvSpPr txBox="1"/>
          <p:nvPr/>
        </p:nvSpPr>
        <p:spPr>
          <a:xfrm>
            <a:off x="5522300" y="4660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&lt;start&gt; यह किताब है। &lt;end&gt;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36"/>
          <p:cNvSpPr txBox="1"/>
          <p:nvPr/>
        </p:nvSpPr>
        <p:spPr>
          <a:xfrm>
            <a:off x="5522300" y="88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यह किताब है। &lt;end&gt;</a:t>
            </a:r>
            <a:endParaRPr sz="10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29" name="Google Shape;329;p36"/>
          <p:cNvSpPr txBox="1"/>
          <p:nvPr/>
        </p:nvSpPr>
        <p:spPr>
          <a:xfrm>
            <a:off x="-40300" y="30598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It is a book.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6"/>
          <p:cNvSpPr txBox="1"/>
          <p:nvPr/>
        </p:nvSpPr>
        <p:spPr>
          <a:xfrm>
            <a:off x="1561325" y="657475"/>
            <a:ext cx="35628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Let’s understand size of inputs and outputs for this model</a:t>
            </a:r>
            <a:endParaRPr sz="17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6"/>
          <p:cNvSpPr txBox="1"/>
          <p:nvPr/>
        </p:nvSpPr>
        <p:spPr>
          <a:xfrm>
            <a:off x="1669650" y="3984700"/>
            <a:ext cx="2059200" cy="8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Seq2Seq Model (Modified)</a:t>
            </a:r>
            <a:endParaRPr sz="16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/>
          <p:cNvSpPr/>
          <p:nvPr/>
        </p:nvSpPr>
        <p:spPr>
          <a:xfrm>
            <a:off x="28467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37"/>
          <p:cNvSpPr/>
          <p:nvPr/>
        </p:nvSpPr>
        <p:spPr>
          <a:xfrm>
            <a:off x="59709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8" name="Google Shape;338;p37"/>
          <p:cNvCxnSpPr>
            <a:stCxn id="336" idx="3"/>
            <a:endCxn id="337" idx="1"/>
          </p:cNvCxnSpPr>
          <p:nvPr/>
        </p:nvCxnSpPr>
        <p:spPr>
          <a:xfrm>
            <a:off x="4949450" y="2603875"/>
            <a:ext cx="10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9" name="Google Shape;339;p37"/>
          <p:cNvSpPr/>
          <p:nvPr/>
        </p:nvSpPr>
        <p:spPr>
          <a:xfrm>
            <a:off x="977450" y="2170225"/>
            <a:ext cx="955800" cy="867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Source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0" name="Google Shape;340;p37"/>
          <p:cNvCxnSpPr>
            <a:stCxn id="339" idx="3"/>
            <a:endCxn id="336" idx="1"/>
          </p:cNvCxnSpPr>
          <p:nvPr/>
        </p:nvCxnSpPr>
        <p:spPr>
          <a:xfrm>
            <a:off x="1933250" y="2603875"/>
            <a:ext cx="9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1" name="Google Shape;341;p37"/>
          <p:cNvSpPr/>
          <p:nvPr/>
        </p:nvSpPr>
        <p:spPr>
          <a:xfrm>
            <a:off x="5970950" y="3742375"/>
            <a:ext cx="2102700" cy="917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2" name="Google Shape;342;p37"/>
          <p:cNvCxnSpPr>
            <a:stCxn id="341" idx="0"/>
            <a:endCxn id="337" idx="2"/>
          </p:cNvCxnSpPr>
          <p:nvPr/>
        </p:nvCxnSpPr>
        <p:spPr>
          <a:xfrm rot="10800000">
            <a:off x="7022300" y="3273175"/>
            <a:ext cx="0" cy="46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3" name="Google Shape;343;p37"/>
          <p:cNvSpPr/>
          <p:nvPr/>
        </p:nvSpPr>
        <p:spPr>
          <a:xfrm>
            <a:off x="5970950" y="541975"/>
            <a:ext cx="2059200" cy="9177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words 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(Shifted by one time step)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4" name="Google Shape;344;p37"/>
          <p:cNvCxnSpPr/>
          <p:nvPr/>
        </p:nvCxnSpPr>
        <p:spPr>
          <a:xfrm rot="10800000">
            <a:off x="7022300" y="1444075"/>
            <a:ext cx="0" cy="46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5" name="Google Shape;345;p37"/>
          <p:cNvSpPr txBox="1"/>
          <p:nvPr/>
        </p:nvSpPr>
        <p:spPr>
          <a:xfrm>
            <a:off x="4949450" y="2603875"/>
            <a:ext cx="955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Sentence Embedding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6" name="Google Shape;346;p37"/>
          <p:cNvSpPr txBox="1"/>
          <p:nvPr/>
        </p:nvSpPr>
        <p:spPr>
          <a:xfrm>
            <a:off x="5522300" y="4660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&lt;start&gt; यह किताब है। &lt;end&gt;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37"/>
          <p:cNvSpPr txBox="1"/>
          <p:nvPr/>
        </p:nvSpPr>
        <p:spPr>
          <a:xfrm>
            <a:off x="5522300" y="88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यह किताब है। &lt;end&gt;</a:t>
            </a:r>
            <a:endParaRPr sz="10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48" name="Google Shape;348;p37"/>
          <p:cNvSpPr txBox="1"/>
          <p:nvPr/>
        </p:nvSpPr>
        <p:spPr>
          <a:xfrm>
            <a:off x="-40300" y="30598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It is a book.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37"/>
          <p:cNvSpPr txBox="1"/>
          <p:nvPr/>
        </p:nvSpPr>
        <p:spPr>
          <a:xfrm>
            <a:off x="604400" y="1493225"/>
            <a:ext cx="17106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Input #1</a:t>
            </a:r>
            <a:endParaRPr b="1" sz="9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Numbers equal to max sentence length of source language</a:t>
            </a:r>
            <a:endParaRPr sz="9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37"/>
          <p:cNvSpPr txBox="1"/>
          <p:nvPr/>
        </p:nvSpPr>
        <p:spPr>
          <a:xfrm>
            <a:off x="1669650" y="3984700"/>
            <a:ext cx="2059200" cy="8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Seq2Seq Model</a:t>
            </a:r>
            <a:endParaRPr sz="16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37"/>
          <p:cNvSpPr txBox="1"/>
          <p:nvPr/>
        </p:nvSpPr>
        <p:spPr>
          <a:xfrm>
            <a:off x="4262000" y="4471650"/>
            <a:ext cx="17106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Input #2</a:t>
            </a:r>
            <a:endParaRPr b="1" sz="9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Numbers equal to max sentence length of target language</a:t>
            </a:r>
            <a:endParaRPr sz="9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37"/>
          <p:cNvSpPr txBox="1"/>
          <p:nvPr/>
        </p:nvSpPr>
        <p:spPr>
          <a:xfrm>
            <a:off x="3636075" y="474850"/>
            <a:ext cx="17106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How many numbers do we need as an output?</a:t>
            </a:r>
            <a:endParaRPr b="1" sz="9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3" name="Google Shape;353;p37"/>
          <p:cNvCxnSpPr>
            <a:stCxn id="352" idx="3"/>
          </p:cNvCxnSpPr>
          <p:nvPr/>
        </p:nvCxnSpPr>
        <p:spPr>
          <a:xfrm flipH="1" rot="10800000">
            <a:off x="5346675" y="353200"/>
            <a:ext cx="743100" cy="32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8"/>
          <p:cNvSpPr/>
          <p:nvPr/>
        </p:nvSpPr>
        <p:spPr>
          <a:xfrm>
            <a:off x="28467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38"/>
          <p:cNvSpPr/>
          <p:nvPr/>
        </p:nvSpPr>
        <p:spPr>
          <a:xfrm>
            <a:off x="59709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0" name="Google Shape;360;p38"/>
          <p:cNvCxnSpPr>
            <a:stCxn id="358" idx="3"/>
            <a:endCxn id="359" idx="1"/>
          </p:cNvCxnSpPr>
          <p:nvPr/>
        </p:nvCxnSpPr>
        <p:spPr>
          <a:xfrm>
            <a:off x="4949450" y="2603875"/>
            <a:ext cx="10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1" name="Google Shape;361;p38"/>
          <p:cNvSpPr/>
          <p:nvPr/>
        </p:nvSpPr>
        <p:spPr>
          <a:xfrm>
            <a:off x="977450" y="2170225"/>
            <a:ext cx="955800" cy="867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Source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2" name="Google Shape;362;p38"/>
          <p:cNvCxnSpPr>
            <a:stCxn id="361" idx="3"/>
            <a:endCxn id="358" idx="1"/>
          </p:cNvCxnSpPr>
          <p:nvPr/>
        </p:nvCxnSpPr>
        <p:spPr>
          <a:xfrm>
            <a:off x="1933250" y="2603875"/>
            <a:ext cx="9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3" name="Google Shape;363;p38"/>
          <p:cNvSpPr/>
          <p:nvPr/>
        </p:nvSpPr>
        <p:spPr>
          <a:xfrm>
            <a:off x="5970950" y="3742375"/>
            <a:ext cx="2102700" cy="917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4" name="Google Shape;364;p38"/>
          <p:cNvCxnSpPr>
            <a:stCxn id="363" idx="0"/>
            <a:endCxn id="359" idx="2"/>
          </p:cNvCxnSpPr>
          <p:nvPr/>
        </p:nvCxnSpPr>
        <p:spPr>
          <a:xfrm rot="10800000">
            <a:off x="7022300" y="3273175"/>
            <a:ext cx="0" cy="46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5" name="Google Shape;365;p38"/>
          <p:cNvSpPr/>
          <p:nvPr/>
        </p:nvSpPr>
        <p:spPr>
          <a:xfrm>
            <a:off x="5970950" y="541975"/>
            <a:ext cx="2059200" cy="9177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words 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(Shifted by one time step)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6" name="Google Shape;366;p38"/>
          <p:cNvCxnSpPr/>
          <p:nvPr/>
        </p:nvCxnSpPr>
        <p:spPr>
          <a:xfrm rot="10800000">
            <a:off x="7022300" y="1444075"/>
            <a:ext cx="0" cy="46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7" name="Google Shape;367;p38"/>
          <p:cNvSpPr txBox="1"/>
          <p:nvPr/>
        </p:nvSpPr>
        <p:spPr>
          <a:xfrm>
            <a:off x="4949450" y="2603875"/>
            <a:ext cx="955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Sentence Embedding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38"/>
          <p:cNvSpPr txBox="1"/>
          <p:nvPr/>
        </p:nvSpPr>
        <p:spPr>
          <a:xfrm>
            <a:off x="5522300" y="4660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&lt;start&gt; यह किताब है। &lt;end&gt;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38"/>
          <p:cNvSpPr txBox="1"/>
          <p:nvPr/>
        </p:nvSpPr>
        <p:spPr>
          <a:xfrm>
            <a:off x="6250325" y="88075"/>
            <a:ext cx="14931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यह किताब है। &lt;end&gt;</a:t>
            </a:r>
            <a:endParaRPr sz="10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70" name="Google Shape;370;p38"/>
          <p:cNvSpPr txBox="1"/>
          <p:nvPr/>
        </p:nvSpPr>
        <p:spPr>
          <a:xfrm>
            <a:off x="-40300" y="30598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It is a book.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38"/>
          <p:cNvSpPr txBox="1"/>
          <p:nvPr/>
        </p:nvSpPr>
        <p:spPr>
          <a:xfrm>
            <a:off x="604400" y="1493225"/>
            <a:ext cx="17106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Input #1</a:t>
            </a:r>
            <a:endParaRPr b="1" sz="9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Numbers equal to max sentence length of source language</a:t>
            </a:r>
            <a:endParaRPr sz="9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38"/>
          <p:cNvSpPr txBox="1"/>
          <p:nvPr/>
        </p:nvSpPr>
        <p:spPr>
          <a:xfrm>
            <a:off x="1669650" y="3984700"/>
            <a:ext cx="2059200" cy="8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Seq2Seq Model</a:t>
            </a:r>
            <a:endParaRPr sz="16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38"/>
          <p:cNvSpPr txBox="1"/>
          <p:nvPr/>
        </p:nvSpPr>
        <p:spPr>
          <a:xfrm>
            <a:off x="4262000" y="4471650"/>
            <a:ext cx="17106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Input #2</a:t>
            </a:r>
            <a:endParaRPr b="1" sz="9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Numbers equal to max sentence length of target language</a:t>
            </a:r>
            <a:endParaRPr sz="9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8"/>
          <p:cNvSpPr txBox="1"/>
          <p:nvPr/>
        </p:nvSpPr>
        <p:spPr>
          <a:xfrm>
            <a:off x="2461050" y="474850"/>
            <a:ext cx="2885700" cy="1090500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b="1" lang="en" sz="10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How many words do we need to Predict?</a:t>
            </a:r>
            <a:endParaRPr b="1" sz="10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As many as max sequence length for target</a:t>
            </a:r>
            <a:endParaRPr b="1"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b="1" lang="en" sz="10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. How many numbers to predict for one word?</a:t>
            </a:r>
            <a:endParaRPr b="1" sz="10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As many as vocab size for target language</a:t>
            </a:r>
            <a:endParaRPr b="1"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5" name="Google Shape;375;p38"/>
          <p:cNvCxnSpPr>
            <a:stCxn id="374" idx="3"/>
            <a:endCxn id="369" idx="1"/>
          </p:cNvCxnSpPr>
          <p:nvPr/>
        </p:nvCxnSpPr>
        <p:spPr>
          <a:xfrm flipH="1" rot="10800000">
            <a:off x="5346750" y="322900"/>
            <a:ext cx="903600" cy="6972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9"/>
          <p:cNvSpPr/>
          <p:nvPr/>
        </p:nvSpPr>
        <p:spPr>
          <a:xfrm>
            <a:off x="28467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39"/>
          <p:cNvSpPr/>
          <p:nvPr/>
        </p:nvSpPr>
        <p:spPr>
          <a:xfrm>
            <a:off x="59709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2" name="Google Shape;382;p39"/>
          <p:cNvCxnSpPr>
            <a:stCxn id="380" idx="3"/>
            <a:endCxn id="381" idx="1"/>
          </p:cNvCxnSpPr>
          <p:nvPr/>
        </p:nvCxnSpPr>
        <p:spPr>
          <a:xfrm>
            <a:off x="4949450" y="2603875"/>
            <a:ext cx="10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3" name="Google Shape;383;p39"/>
          <p:cNvSpPr/>
          <p:nvPr/>
        </p:nvSpPr>
        <p:spPr>
          <a:xfrm>
            <a:off x="977450" y="2170225"/>
            <a:ext cx="955800" cy="867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Source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4" name="Google Shape;384;p39"/>
          <p:cNvCxnSpPr>
            <a:stCxn id="383" idx="3"/>
            <a:endCxn id="380" idx="1"/>
          </p:cNvCxnSpPr>
          <p:nvPr/>
        </p:nvCxnSpPr>
        <p:spPr>
          <a:xfrm>
            <a:off x="1933250" y="2603875"/>
            <a:ext cx="9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5" name="Google Shape;385;p39"/>
          <p:cNvSpPr/>
          <p:nvPr/>
        </p:nvSpPr>
        <p:spPr>
          <a:xfrm>
            <a:off x="5970950" y="3742375"/>
            <a:ext cx="2102700" cy="917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6" name="Google Shape;386;p39"/>
          <p:cNvCxnSpPr>
            <a:stCxn id="385" idx="0"/>
            <a:endCxn id="381" idx="2"/>
          </p:cNvCxnSpPr>
          <p:nvPr/>
        </p:nvCxnSpPr>
        <p:spPr>
          <a:xfrm rot="10800000">
            <a:off x="7022300" y="3273175"/>
            <a:ext cx="0" cy="46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7" name="Google Shape;387;p39"/>
          <p:cNvSpPr/>
          <p:nvPr/>
        </p:nvSpPr>
        <p:spPr>
          <a:xfrm>
            <a:off x="5970950" y="541975"/>
            <a:ext cx="2059200" cy="9177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words 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(Shifted by one time step)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8" name="Google Shape;388;p39"/>
          <p:cNvCxnSpPr/>
          <p:nvPr/>
        </p:nvCxnSpPr>
        <p:spPr>
          <a:xfrm rot="10800000">
            <a:off x="7022300" y="1444075"/>
            <a:ext cx="0" cy="46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9" name="Google Shape;389;p39"/>
          <p:cNvSpPr txBox="1"/>
          <p:nvPr/>
        </p:nvSpPr>
        <p:spPr>
          <a:xfrm>
            <a:off x="4949450" y="2603875"/>
            <a:ext cx="955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Sentence Embedding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0" name="Google Shape;390;p39"/>
          <p:cNvSpPr txBox="1"/>
          <p:nvPr/>
        </p:nvSpPr>
        <p:spPr>
          <a:xfrm>
            <a:off x="5522300" y="4660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&lt;start&gt; यह किताब है। &lt;end&gt;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39"/>
          <p:cNvSpPr txBox="1"/>
          <p:nvPr/>
        </p:nvSpPr>
        <p:spPr>
          <a:xfrm>
            <a:off x="6250325" y="88075"/>
            <a:ext cx="14931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यह किताब है। &lt;end&gt;</a:t>
            </a:r>
            <a:endParaRPr sz="10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92" name="Google Shape;392;p39"/>
          <p:cNvSpPr txBox="1"/>
          <p:nvPr/>
        </p:nvSpPr>
        <p:spPr>
          <a:xfrm>
            <a:off x="-40300" y="30598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It is a book.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39"/>
          <p:cNvSpPr txBox="1"/>
          <p:nvPr/>
        </p:nvSpPr>
        <p:spPr>
          <a:xfrm>
            <a:off x="604400" y="1493225"/>
            <a:ext cx="17106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Input #1 Size?</a:t>
            </a:r>
            <a:endParaRPr b="1" sz="9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39"/>
          <p:cNvSpPr txBox="1"/>
          <p:nvPr/>
        </p:nvSpPr>
        <p:spPr>
          <a:xfrm>
            <a:off x="977450" y="3984700"/>
            <a:ext cx="3201600" cy="8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Seq2Seq Model</a:t>
            </a:r>
            <a:endParaRPr sz="16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(Fill up the numbers for current example)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39"/>
          <p:cNvSpPr txBox="1"/>
          <p:nvPr/>
        </p:nvSpPr>
        <p:spPr>
          <a:xfrm>
            <a:off x="4262000" y="4471650"/>
            <a:ext cx="1710600" cy="5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Input #2 Size?</a:t>
            </a:r>
            <a:endParaRPr b="1" sz="9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39"/>
          <p:cNvSpPr txBox="1"/>
          <p:nvPr/>
        </p:nvSpPr>
        <p:spPr>
          <a:xfrm>
            <a:off x="3412025" y="474850"/>
            <a:ext cx="1934700" cy="7482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Output Size?</a:t>
            </a:r>
            <a:endParaRPr b="1"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97" name="Google Shape;397;p39"/>
          <p:cNvCxnSpPr>
            <a:endCxn id="391" idx="1"/>
          </p:cNvCxnSpPr>
          <p:nvPr/>
        </p:nvCxnSpPr>
        <p:spPr>
          <a:xfrm flipH="1" rot="10800000">
            <a:off x="4893425" y="322825"/>
            <a:ext cx="1356900" cy="31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0"/>
          <p:cNvSpPr/>
          <p:nvPr/>
        </p:nvSpPr>
        <p:spPr>
          <a:xfrm>
            <a:off x="28467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40"/>
          <p:cNvSpPr/>
          <p:nvPr/>
        </p:nvSpPr>
        <p:spPr>
          <a:xfrm>
            <a:off x="59709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04" name="Google Shape;404;p40"/>
          <p:cNvCxnSpPr>
            <a:stCxn id="402" idx="3"/>
            <a:endCxn id="403" idx="1"/>
          </p:cNvCxnSpPr>
          <p:nvPr/>
        </p:nvCxnSpPr>
        <p:spPr>
          <a:xfrm>
            <a:off x="4949450" y="2603875"/>
            <a:ext cx="10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5" name="Google Shape;405;p40"/>
          <p:cNvSpPr/>
          <p:nvPr/>
        </p:nvSpPr>
        <p:spPr>
          <a:xfrm>
            <a:off x="977450" y="2170225"/>
            <a:ext cx="955800" cy="867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Source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06" name="Google Shape;406;p40"/>
          <p:cNvCxnSpPr>
            <a:stCxn id="405" idx="3"/>
            <a:endCxn id="402" idx="1"/>
          </p:cNvCxnSpPr>
          <p:nvPr/>
        </p:nvCxnSpPr>
        <p:spPr>
          <a:xfrm>
            <a:off x="1933250" y="2603875"/>
            <a:ext cx="9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7" name="Google Shape;407;p40"/>
          <p:cNvSpPr/>
          <p:nvPr/>
        </p:nvSpPr>
        <p:spPr>
          <a:xfrm>
            <a:off x="5970950" y="3742375"/>
            <a:ext cx="2102700" cy="917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08" name="Google Shape;408;p40"/>
          <p:cNvCxnSpPr>
            <a:stCxn id="407" idx="0"/>
            <a:endCxn id="403" idx="2"/>
          </p:cNvCxnSpPr>
          <p:nvPr/>
        </p:nvCxnSpPr>
        <p:spPr>
          <a:xfrm rot="10800000">
            <a:off x="7022300" y="3273175"/>
            <a:ext cx="0" cy="46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9" name="Google Shape;409;p40"/>
          <p:cNvSpPr/>
          <p:nvPr/>
        </p:nvSpPr>
        <p:spPr>
          <a:xfrm>
            <a:off x="5970950" y="541975"/>
            <a:ext cx="2059200" cy="9177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words 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(Shifted by one time step)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0" name="Google Shape;410;p40"/>
          <p:cNvCxnSpPr/>
          <p:nvPr/>
        </p:nvCxnSpPr>
        <p:spPr>
          <a:xfrm rot="10800000">
            <a:off x="7022300" y="1444075"/>
            <a:ext cx="0" cy="46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1" name="Google Shape;411;p40"/>
          <p:cNvSpPr txBox="1"/>
          <p:nvPr/>
        </p:nvSpPr>
        <p:spPr>
          <a:xfrm>
            <a:off x="4949450" y="2603875"/>
            <a:ext cx="955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Sentence Embedding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2" name="Google Shape;412;p40"/>
          <p:cNvSpPr txBox="1"/>
          <p:nvPr/>
        </p:nvSpPr>
        <p:spPr>
          <a:xfrm>
            <a:off x="5522300" y="4660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&lt;start&gt; यह किताब है। &lt;end&gt;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3" name="Google Shape;413;p40"/>
          <p:cNvSpPr txBox="1"/>
          <p:nvPr/>
        </p:nvSpPr>
        <p:spPr>
          <a:xfrm>
            <a:off x="6250325" y="88075"/>
            <a:ext cx="14931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यह किताब है। &lt;end&gt;</a:t>
            </a:r>
            <a:endParaRPr sz="10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14" name="Google Shape;414;p40"/>
          <p:cNvSpPr txBox="1"/>
          <p:nvPr/>
        </p:nvSpPr>
        <p:spPr>
          <a:xfrm>
            <a:off x="-40300" y="30598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It is a book.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40"/>
          <p:cNvSpPr txBox="1"/>
          <p:nvPr/>
        </p:nvSpPr>
        <p:spPr>
          <a:xfrm>
            <a:off x="977450" y="3984700"/>
            <a:ext cx="3201600" cy="8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Seq2Seq Model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40"/>
          <p:cNvSpPr/>
          <p:nvPr/>
        </p:nvSpPr>
        <p:spPr>
          <a:xfrm>
            <a:off x="4046925" y="409875"/>
            <a:ext cx="1221600" cy="7329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Loss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7" name="Google Shape;417;p40"/>
          <p:cNvCxnSpPr>
            <a:stCxn id="409" idx="1"/>
            <a:endCxn id="416" idx="3"/>
          </p:cNvCxnSpPr>
          <p:nvPr/>
        </p:nvCxnSpPr>
        <p:spPr>
          <a:xfrm rot="10800000">
            <a:off x="5268650" y="776425"/>
            <a:ext cx="702300" cy="224400"/>
          </a:xfrm>
          <a:prstGeom prst="bentConnector3">
            <a:avLst>
              <a:gd fmla="val 5000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8" name="Google Shape;418;p40"/>
          <p:cNvSpPr txBox="1"/>
          <p:nvPr/>
        </p:nvSpPr>
        <p:spPr>
          <a:xfrm>
            <a:off x="4183700" y="1389950"/>
            <a:ext cx="9558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Actual Labels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19" name="Google Shape;419;p40"/>
          <p:cNvCxnSpPr>
            <a:stCxn id="418" idx="0"/>
            <a:endCxn id="416" idx="2"/>
          </p:cNvCxnSpPr>
          <p:nvPr/>
        </p:nvCxnSpPr>
        <p:spPr>
          <a:xfrm rot="10800000">
            <a:off x="4657700" y="1142750"/>
            <a:ext cx="3900" cy="24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0" name="Google Shape;420;p40"/>
          <p:cNvSpPr txBox="1"/>
          <p:nvPr/>
        </p:nvSpPr>
        <p:spPr>
          <a:xfrm>
            <a:off x="748575" y="499075"/>
            <a:ext cx="2885700" cy="9606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How many actual label values for each example?</a:t>
            </a:r>
            <a:endParaRPr b="1" sz="12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Same as the output size </a:t>
            </a:r>
            <a:endParaRPr b="1" sz="12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(in the form of one hot encoding)</a:t>
            </a:r>
            <a:endParaRPr b="1" sz="12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/>
          <p:nvPr/>
        </p:nvSpPr>
        <p:spPr>
          <a:xfrm>
            <a:off x="28467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41"/>
          <p:cNvSpPr/>
          <p:nvPr/>
        </p:nvSpPr>
        <p:spPr>
          <a:xfrm>
            <a:off x="59709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7" name="Google Shape;427;p41"/>
          <p:cNvCxnSpPr>
            <a:stCxn id="425" idx="3"/>
            <a:endCxn id="426" idx="1"/>
          </p:cNvCxnSpPr>
          <p:nvPr/>
        </p:nvCxnSpPr>
        <p:spPr>
          <a:xfrm>
            <a:off x="4949450" y="2603875"/>
            <a:ext cx="10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8" name="Google Shape;428;p41"/>
          <p:cNvSpPr/>
          <p:nvPr/>
        </p:nvSpPr>
        <p:spPr>
          <a:xfrm>
            <a:off x="977450" y="2170225"/>
            <a:ext cx="955800" cy="867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Source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9" name="Google Shape;429;p41"/>
          <p:cNvCxnSpPr>
            <a:stCxn id="428" idx="3"/>
            <a:endCxn id="425" idx="1"/>
          </p:cNvCxnSpPr>
          <p:nvPr/>
        </p:nvCxnSpPr>
        <p:spPr>
          <a:xfrm>
            <a:off x="1933250" y="2603875"/>
            <a:ext cx="9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0" name="Google Shape;430;p41"/>
          <p:cNvSpPr/>
          <p:nvPr/>
        </p:nvSpPr>
        <p:spPr>
          <a:xfrm>
            <a:off x="5970950" y="3742375"/>
            <a:ext cx="2102700" cy="917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1" name="Google Shape;431;p41"/>
          <p:cNvCxnSpPr>
            <a:stCxn id="430" idx="0"/>
            <a:endCxn id="426" idx="2"/>
          </p:cNvCxnSpPr>
          <p:nvPr/>
        </p:nvCxnSpPr>
        <p:spPr>
          <a:xfrm rot="10800000">
            <a:off x="7022300" y="3273175"/>
            <a:ext cx="0" cy="46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2" name="Google Shape;432;p41"/>
          <p:cNvSpPr/>
          <p:nvPr/>
        </p:nvSpPr>
        <p:spPr>
          <a:xfrm>
            <a:off x="5970950" y="541975"/>
            <a:ext cx="2059200" cy="9177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words 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(Shifted by one time step)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3" name="Google Shape;433;p41"/>
          <p:cNvCxnSpPr/>
          <p:nvPr/>
        </p:nvCxnSpPr>
        <p:spPr>
          <a:xfrm rot="10800000">
            <a:off x="7022300" y="1444075"/>
            <a:ext cx="0" cy="46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4" name="Google Shape;434;p41"/>
          <p:cNvSpPr txBox="1"/>
          <p:nvPr/>
        </p:nvSpPr>
        <p:spPr>
          <a:xfrm>
            <a:off x="4949450" y="2603875"/>
            <a:ext cx="955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Sentence Embedding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5" name="Google Shape;435;p41"/>
          <p:cNvSpPr txBox="1"/>
          <p:nvPr/>
        </p:nvSpPr>
        <p:spPr>
          <a:xfrm>
            <a:off x="5522300" y="4660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&lt;start&gt; यह किताब है। &lt;end&gt;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41"/>
          <p:cNvSpPr txBox="1"/>
          <p:nvPr/>
        </p:nvSpPr>
        <p:spPr>
          <a:xfrm>
            <a:off x="6250325" y="88075"/>
            <a:ext cx="14931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यह किताब है। &lt;end&gt;</a:t>
            </a:r>
            <a:endParaRPr sz="10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37" name="Google Shape;437;p41"/>
          <p:cNvSpPr txBox="1"/>
          <p:nvPr/>
        </p:nvSpPr>
        <p:spPr>
          <a:xfrm>
            <a:off x="-40300" y="30598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It is a book.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41"/>
          <p:cNvSpPr txBox="1"/>
          <p:nvPr/>
        </p:nvSpPr>
        <p:spPr>
          <a:xfrm>
            <a:off x="977450" y="3984700"/>
            <a:ext cx="3201600" cy="8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Seq2Seq Model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41"/>
          <p:cNvSpPr/>
          <p:nvPr/>
        </p:nvSpPr>
        <p:spPr>
          <a:xfrm>
            <a:off x="4046925" y="409875"/>
            <a:ext cx="1221600" cy="732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Loss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0" name="Google Shape;440;p41"/>
          <p:cNvCxnSpPr>
            <a:stCxn id="432" idx="1"/>
            <a:endCxn id="439" idx="3"/>
          </p:cNvCxnSpPr>
          <p:nvPr/>
        </p:nvCxnSpPr>
        <p:spPr>
          <a:xfrm rot="10800000">
            <a:off x="5268650" y="776425"/>
            <a:ext cx="702300" cy="224400"/>
          </a:xfrm>
          <a:prstGeom prst="bentConnector3">
            <a:avLst>
              <a:gd fmla="val 5000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1" name="Google Shape;441;p41"/>
          <p:cNvSpPr txBox="1"/>
          <p:nvPr/>
        </p:nvSpPr>
        <p:spPr>
          <a:xfrm>
            <a:off x="4183700" y="1389950"/>
            <a:ext cx="9558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Actual Labels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42" name="Google Shape;442;p41"/>
          <p:cNvCxnSpPr>
            <a:stCxn id="441" idx="0"/>
            <a:endCxn id="439" idx="2"/>
          </p:cNvCxnSpPr>
          <p:nvPr/>
        </p:nvCxnSpPr>
        <p:spPr>
          <a:xfrm rot="10800000">
            <a:off x="4657700" y="1142750"/>
            <a:ext cx="3900" cy="24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3" name="Google Shape;443;p41"/>
          <p:cNvSpPr/>
          <p:nvPr/>
        </p:nvSpPr>
        <p:spPr>
          <a:xfrm>
            <a:off x="2218125" y="409875"/>
            <a:ext cx="1221600" cy="7329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Optimizer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4" name="Google Shape;444;p41"/>
          <p:cNvCxnSpPr>
            <a:stCxn id="439" idx="1"/>
            <a:endCxn id="443" idx="3"/>
          </p:cNvCxnSpPr>
          <p:nvPr/>
        </p:nvCxnSpPr>
        <p:spPr>
          <a:xfrm rot="10800000">
            <a:off x="3439725" y="776325"/>
            <a:ext cx="60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5" name="Google Shape;445;p41"/>
          <p:cNvSpPr/>
          <p:nvPr/>
        </p:nvSpPr>
        <p:spPr>
          <a:xfrm>
            <a:off x="2937875" y="1149250"/>
            <a:ext cx="3037875" cy="1044775"/>
          </a:xfrm>
          <a:custGeom>
            <a:rect b="b" l="l" r="r" t="t"/>
            <a:pathLst>
              <a:path extrusionOk="0" h="41791" w="121515">
                <a:moveTo>
                  <a:pt x="0" y="0"/>
                </a:moveTo>
                <a:cubicBezTo>
                  <a:pt x="11680" y="3858"/>
                  <a:pt x="49828" y="16181"/>
                  <a:pt x="70080" y="23146"/>
                </a:cubicBezTo>
                <a:cubicBezTo>
                  <a:pt x="90333" y="30111"/>
                  <a:pt x="112943" y="38684"/>
                  <a:pt x="121515" y="4179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446" name="Google Shape;446;p41"/>
          <p:cNvSpPr/>
          <p:nvPr/>
        </p:nvSpPr>
        <p:spPr>
          <a:xfrm>
            <a:off x="2929825" y="1141225"/>
            <a:ext cx="932275" cy="795625"/>
          </a:xfrm>
          <a:custGeom>
            <a:rect b="b" l="l" r="r" t="t"/>
            <a:pathLst>
              <a:path extrusionOk="0" h="31825" w="37291">
                <a:moveTo>
                  <a:pt x="0" y="0"/>
                </a:moveTo>
                <a:cubicBezTo>
                  <a:pt x="6215" y="5304"/>
                  <a:pt x="31076" y="26521"/>
                  <a:pt x="37291" y="3182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sp>
      <p:sp>
        <p:nvSpPr>
          <p:cNvPr id="447" name="Google Shape;447;p41"/>
          <p:cNvSpPr txBox="1"/>
          <p:nvPr/>
        </p:nvSpPr>
        <p:spPr>
          <a:xfrm>
            <a:off x="3421700" y="1466150"/>
            <a:ext cx="9558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Update 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Weights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/>
        </p:nvSpPr>
        <p:spPr>
          <a:xfrm>
            <a:off x="1780525" y="617763"/>
            <a:ext cx="2446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How to describe a picture?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4650" y="1703738"/>
            <a:ext cx="2038540" cy="17667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9" name="Google Shape;79;p15"/>
          <p:cNvSpPr/>
          <p:nvPr/>
        </p:nvSpPr>
        <p:spPr>
          <a:xfrm>
            <a:off x="1346125" y="3743138"/>
            <a:ext cx="3315600" cy="427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Tendulkar playing cricket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6060075" y="2218950"/>
            <a:ext cx="1239900" cy="587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ML Model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5781125" y="1157350"/>
            <a:ext cx="17853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Sequence of pixels (images)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5911725" y="3280550"/>
            <a:ext cx="15366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Sequence of words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(Output)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3" name="Google Shape;83;p15"/>
          <p:cNvCxnSpPr>
            <a:stCxn id="81" idx="2"/>
            <a:endCxn id="80" idx="0"/>
          </p:cNvCxnSpPr>
          <p:nvPr/>
        </p:nvCxnSpPr>
        <p:spPr>
          <a:xfrm>
            <a:off x="6673775" y="1745050"/>
            <a:ext cx="6300" cy="4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5"/>
          <p:cNvCxnSpPr>
            <a:stCxn id="80" idx="2"/>
            <a:endCxn id="82" idx="0"/>
          </p:cNvCxnSpPr>
          <p:nvPr/>
        </p:nvCxnSpPr>
        <p:spPr>
          <a:xfrm>
            <a:off x="6680025" y="2806650"/>
            <a:ext cx="0" cy="4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2"/>
          <p:cNvSpPr txBox="1"/>
          <p:nvPr/>
        </p:nvSpPr>
        <p:spPr>
          <a:xfrm>
            <a:off x="2491924" y="2067150"/>
            <a:ext cx="5780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Building Decoder Output Data</a:t>
            </a:r>
            <a:endParaRPr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42"/>
          <p:cNvSpPr txBox="1"/>
          <p:nvPr/>
        </p:nvSpPr>
        <p:spPr>
          <a:xfrm>
            <a:off x="2491924" y="2724375"/>
            <a:ext cx="57801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We will use one hot encoding as actual label for each output word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42"/>
          <p:cNvSpPr/>
          <p:nvPr/>
        </p:nvSpPr>
        <p:spPr>
          <a:xfrm>
            <a:off x="4450" y="16050"/>
            <a:ext cx="18216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3"/>
          <p:cNvSpPr txBox="1"/>
          <p:nvPr/>
        </p:nvSpPr>
        <p:spPr>
          <a:xfrm>
            <a:off x="879650" y="465000"/>
            <a:ext cx="4069800" cy="66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Building Encoder Model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60" name="Google Shape;460;p43"/>
          <p:cNvSpPr/>
          <p:nvPr/>
        </p:nvSpPr>
        <p:spPr>
          <a:xfrm>
            <a:off x="28467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43"/>
          <p:cNvSpPr/>
          <p:nvPr/>
        </p:nvSpPr>
        <p:spPr>
          <a:xfrm>
            <a:off x="59709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2" name="Google Shape;462;p43"/>
          <p:cNvCxnSpPr>
            <a:stCxn id="460" idx="3"/>
            <a:endCxn id="461" idx="1"/>
          </p:cNvCxnSpPr>
          <p:nvPr/>
        </p:nvCxnSpPr>
        <p:spPr>
          <a:xfrm>
            <a:off x="4949450" y="2603875"/>
            <a:ext cx="10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3" name="Google Shape;463;p43"/>
          <p:cNvSpPr/>
          <p:nvPr/>
        </p:nvSpPr>
        <p:spPr>
          <a:xfrm>
            <a:off x="977450" y="2170225"/>
            <a:ext cx="955800" cy="867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Source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4" name="Google Shape;464;p43"/>
          <p:cNvCxnSpPr>
            <a:stCxn id="463" idx="3"/>
            <a:endCxn id="460" idx="1"/>
          </p:cNvCxnSpPr>
          <p:nvPr/>
        </p:nvCxnSpPr>
        <p:spPr>
          <a:xfrm>
            <a:off x="1933250" y="2603875"/>
            <a:ext cx="9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5" name="Google Shape;465;p43"/>
          <p:cNvSpPr/>
          <p:nvPr/>
        </p:nvSpPr>
        <p:spPr>
          <a:xfrm>
            <a:off x="5970950" y="3742375"/>
            <a:ext cx="2102700" cy="917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6" name="Google Shape;466;p43"/>
          <p:cNvCxnSpPr>
            <a:stCxn id="465" idx="0"/>
            <a:endCxn id="461" idx="2"/>
          </p:cNvCxnSpPr>
          <p:nvPr/>
        </p:nvCxnSpPr>
        <p:spPr>
          <a:xfrm rot="10800000">
            <a:off x="7022300" y="3273175"/>
            <a:ext cx="0" cy="46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7" name="Google Shape;467;p43"/>
          <p:cNvSpPr/>
          <p:nvPr/>
        </p:nvSpPr>
        <p:spPr>
          <a:xfrm>
            <a:off x="5970950" y="541975"/>
            <a:ext cx="2059200" cy="9177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words 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(Shifted by one time step)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8" name="Google Shape;468;p43"/>
          <p:cNvCxnSpPr/>
          <p:nvPr/>
        </p:nvCxnSpPr>
        <p:spPr>
          <a:xfrm rot="10800000">
            <a:off x="7022300" y="1444075"/>
            <a:ext cx="0" cy="46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9" name="Google Shape;469;p43"/>
          <p:cNvSpPr txBox="1"/>
          <p:nvPr/>
        </p:nvSpPr>
        <p:spPr>
          <a:xfrm>
            <a:off x="4949450" y="2603875"/>
            <a:ext cx="955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Sentence Embedding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0" name="Google Shape;470;p43"/>
          <p:cNvSpPr txBox="1"/>
          <p:nvPr/>
        </p:nvSpPr>
        <p:spPr>
          <a:xfrm>
            <a:off x="5522300" y="4660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&lt;start&gt; यह किताब है। &lt;end&gt;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43"/>
          <p:cNvSpPr txBox="1"/>
          <p:nvPr/>
        </p:nvSpPr>
        <p:spPr>
          <a:xfrm>
            <a:off x="6250325" y="88075"/>
            <a:ext cx="14931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यह किताब है। &lt;end&gt;</a:t>
            </a:r>
            <a:endParaRPr sz="10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72" name="Google Shape;472;p43"/>
          <p:cNvSpPr txBox="1"/>
          <p:nvPr/>
        </p:nvSpPr>
        <p:spPr>
          <a:xfrm>
            <a:off x="-40300" y="30598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It is a book.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43"/>
          <p:cNvSpPr/>
          <p:nvPr/>
        </p:nvSpPr>
        <p:spPr>
          <a:xfrm>
            <a:off x="2412900" y="1597600"/>
            <a:ext cx="3109500" cy="19746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4"/>
          <p:cNvSpPr/>
          <p:nvPr/>
        </p:nvSpPr>
        <p:spPr>
          <a:xfrm>
            <a:off x="689250" y="2178975"/>
            <a:ext cx="711300" cy="7185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Input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9" name="Google Shape;479;p44"/>
          <p:cNvSpPr txBox="1"/>
          <p:nvPr/>
        </p:nvSpPr>
        <p:spPr>
          <a:xfrm>
            <a:off x="3617325" y="2252250"/>
            <a:ext cx="24873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What should be the first layer?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80" name="Google Shape;480;p44"/>
          <p:cNvSpPr txBox="1"/>
          <p:nvPr/>
        </p:nvSpPr>
        <p:spPr>
          <a:xfrm>
            <a:off x="689250" y="2897475"/>
            <a:ext cx="71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Cambria"/>
                <a:ea typeface="Cambria"/>
                <a:cs typeface="Cambria"/>
                <a:sym typeface="Cambria"/>
              </a:rPr>
              <a:t>It is a book.</a:t>
            </a:r>
            <a:endParaRPr sz="6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81" name="Google Shape;481;p44"/>
          <p:cNvSpPr txBox="1"/>
          <p:nvPr/>
        </p:nvSpPr>
        <p:spPr>
          <a:xfrm>
            <a:off x="335100" y="3274175"/>
            <a:ext cx="14196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mbria"/>
                <a:ea typeface="Cambria"/>
                <a:cs typeface="Cambria"/>
                <a:sym typeface="Cambria"/>
              </a:rPr>
              <a:t>[0, 0, 0, . . .11, 5, 6, 70]</a:t>
            </a:r>
            <a:endParaRPr sz="8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mbria"/>
                <a:ea typeface="Cambria"/>
                <a:cs typeface="Cambria"/>
                <a:sym typeface="Cambria"/>
              </a:rPr>
              <a:t>(22 Numbers)</a:t>
            </a:r>
            <a:endParaRPr sz="8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82" name="Google Shape;482;p44"/>
          <p:cNvSpPr txBox="1"/>
          <p:nvPr/>
        </p:nvSpPr>
        <p:spPr>
          <a:xfrm>
            <a:off x="1826275" y="4125850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18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5"/>
          <p:cNvSpPr/>
          <p:nvPr/>
        </p:nvSpPr>
        <p:spPr>
          <a:xfrm>
            <a:off x="689250" y="2178975"/>
            <a:ext cx="711300" cy="7185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Input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8" name="Google Shape;488;p45"/>
          <p:cNvSpPr/>
          <p:nvPr/>
        </p:nvSpPr>
        <p:spPr>
          <a:xfrm>
            <a:off x="2049700" y="1847925"/>
            <a:ext cx="966300" cy="138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Embedding Layer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89" name="Google Shape;489;p45"/>
          <p:cNvCxnSpPr>
            <a:stCxn id="487" idx="3"/>
            <a:endCxn id="488" idx="1"/>
          </p:cNvCxnSpPr>
          <p:nvPr/>
        </p:nvCxnSpPr>
        <p:spPr>
          <a:xfrm>
            <a:off x="1400550" y="2538225"/>
            <a:ext cx="6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0" name="Google Shape;490;p45"/>
          <p:cNvSpPr txBox="1"/>
          <p:nvPr/>
        </p:nvSpPr>
        <p:spPr>
          <a:xfrm>
            <a:off x="689250" y="2897475"/>
            <a:ext cx="71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Cambria"/>
                <a:ea typeface="Cambria"/>
                <a:cs typeface="Cambria"/>
                <a:sym typeface="Cambria"/>
              </a:rPr>
              <a:t>It is a book.</a:t>
            </a:r>
            <a:endParaRPr sz="6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91" name="Google Shape;491;p45"/>
          <p:cNvSpPr txBox="1"/>
          <p:nvPr/>
        </p:nvSpPr>
        <p:spPr>
          <a:xfrm>
            <a:off x="1826275" y="4125850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18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6"/>
          <p:cNvSpPr/>
          <p:nvPr/>
        </p:nvSpPr>
        <p:spPr>
          <a:xfrm>
            <a:off x="689250" y="2178975"/>
            <a:ext cx="711300" cy="7185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Input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7" name="Google Shape;497;p46"/>
          <p:cNvSpPr/>
          <p:nvPr/>
        </p:nvSpPr>
        <p:spPr>
          <a:xfrm>
            <a:off x="2049700" y="1847925"/>
            <a:ext cx="966300" cy="138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Embedding Layer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8" name="Google Shape;498;p46"/>
          <p:cNvCxnSpPr>
            <a:stCxn id="496" idx="3"/>
            <a:endCxn id="497" idx="1"/>
          </p:cNvCxnSpPr>
          <p:nvPr/>
        </p:nvCxnSpPr>
        <p:spPr>
          <a:xfrm>
            <a:off x="1400550" y="2538225"/>
            <a:ext cx="6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9" name="Google Shape;499;p46"/>
          <p:cNvSpPr txBox="1"/>
          <p:nvPr/>
        </p:nvSpPr>
        <p:spPr>
          <a:xfrm>
            <a:off x="4379325" y="2252250"/>
            <a:ext cx="24873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What should be the Next layer?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500" name="Google Shape;500;p46"/>
          <p:cNvSpPr txBox="1"/>
          <p:nvPr/>
        </p:nvSpPr>
        <p:spPr>
          <a:xfrm>
            <a:off x="689250" y="2897475"/>
            <a:ext cx="71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Cambria"/>
                <a:ea typeface="Cambria"/>
                <a:cs typeface="Cambria"/>
                <a:sym typeface="Cambria"/>
              </a:rPr>
              <a:t>It is a book.</a:t>
            </a:r>
            <a:endParaRPr sz="6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01" name="Google Shape;501;p46"/>
          <p:cNvSpPr txBox="1"/>
          <p:nvPr/>
        </p:nvSpPr>
        <p:spPr>
          <a:xfrm>
            <a:off x="1826275" y="4125850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18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7"/>
          <p:cNvSpPr/>
          <p:nvPr/>
        </p:nvSpPr>
        <p:spPr>
          <a:xfrm>
            <a:off x="689250" y="2178975"/>
            <a:ext cx="711300" cy="7185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Input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7" name="Google Shape;507;p47"/>
          <p:cNvSpPr/>
          <p:nvPr/>
        </p:nvSpPr>
        <p:spPr>
          <a:xfrm>
            <a:off x="2049700" y="1847925"/>
            <a:ext cx="966300" cy="138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Embedding Layer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8" name="Google Shape;508;p47"/>
          <p:cNvSpPr/>
          <p:nvPr/>
        </p:nvSpPr>
        <p:spPr>
          <a:xfrm>
            <a:off x="37627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09" name="Google Shape;509;p47"/>
          <p:cNvCxnSpPr>
            <a:stCxn id="506" idx="3"/>
            <a:endCxn id="507" idx="1"/>
          </p:cNvCxnSpPr>
          <p:nvPr/>
        </p:nvCxnSpPr>
        <p:spPr>
          <a:xfrm>
            <a:off x="1400550" y="2538225"/>
            <a:ext cx="6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0" name="Google Shape;510;p47"/>
          <p:cNvSpPr txBox="1"/>
          <p:nvPr/>
        </p:nvSpPr>
        <p:spPr>
          <a:xfrm>
            <a:off x="689250" y="2897475"/>
            <a:ext cx="71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Cambria"/>
                <a:ea typeface="Cambria"/>
                <a:cs typeface="Cambria"/>
                <a:sym typeface="Cambria"/>
              </a:rPr>
              <a:t>It is a book.</a:t>
            </a:r>
            <a:endParaRPr sz="6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11" name="Google Shape;511;p47"/>
          <p:cNvSpPr txBox="1"/>
          <p:nvPr/>
        </p:nvSpPr>
        <p:spPr>
          <a:xfrm>
            <a:off x="1826275" y="4125850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18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47"/>
          <p:cNvSpPr txBox="1"/>
          <p:nvPr/>
        </p:nvSpPr>
        <p:spPr>
          <a:xfrm>
            <a:off x="5272925" y="2072625"/>
            <a:ext cx="2741400" cy="9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will use LSTM to understand input sequence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8"/>
          <p:cNvSpPr/>
          <p:nvPr/>
        </p:nvSpPr>
        <p:spPr>
          <a:xfrm>
            <a:off x="689250" y="2178975"/>
            <a:ext cx="711300" cy="7185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Input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8" name="Google Shape;518;p48"/>
          <p:cNvSpPr/>
          <p:nvPr/>
        </p:nvSpPr>
        <p:spPr>
          <a:xfrm>
            <a:off x="2049700" y="1847925"/>
            <a:ext cx="966300" cy="138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Embedding Layer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9" name="Google Shape;519;p48"/>
          <p:cNvSpPr/>
          <p:nvPr/>
        </p:nvSpPr>
        <p:spPr>
          <a:xfrm>
            <a:off x="37627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0" name="Google Shape;520;p48"/>
          <p:cNvSpPr/>
          <p:nvPr/>
        </p:nvSpPr>
        <p:spPr>
          <a:xfrm>
            <a:off x="48295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1" name="Google Shape;521;p48"/>
          <p:cNvSpPr/>
          <p:nvPr/>
        </p:nvSpPr>
        <p:spPr>
          <a:xfrm>
            <a:off x="58963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2" name="Google Shape;522;p48"/>
          <p:cNvSpPr/>
          <p:nvPr/>
        </p:nvSpPr>
        <p:spPr>
          <a:xfrm>
            <a:off x="71917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3" name="Google Shape;523;p48"/>
          <p:cNvCxnSpPr/>
          <p:nvPr/>
        </p:nvCxnSpPr>
        <p:spPr>
          <a:xfrm>
            <a:off x="4389450" y="2380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48"/>
          <p:cNvCxnSpPr/>
          <p:nvPr/>
        </p:nvCxnSpPr>
        <p:spPr>
          <a:xfrm>
            <a:off x="4389450" y="2685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5" name="Google Shape;525;p48"/>
          <p:cNvSpPr txBox="1"/>
          <p:nvPr/>
        </p:nvSpPr>
        <p:spPr>
          <a:xfrm>
            <a:off x="4422443" y="2212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6" name="Google Shape;526;p48"/>
          <p:cNvSpPr txBox="1"/>
          <p:nvPr/>
        </p:nvSpPr>
        <p:spPr>
          <a:xfrm>
            <a:off x="4422443" y="2669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7" name="Google Shape;527;p48"/>
          <p:cNvCxnSpPr/>
          <p:nvPr/>
        </p:nvCxnSpPr>
        <p:spPr>
          <a:xfrm>
            <a:off x="5456250" y="2380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48"/>
          <p:cNvCxnSpPr/>
          <p:nvPr/>
        </p:nvCxnSpPr>
        <p:spPr>
          <a:xfrm>
            <a:off x="5456250" y="2685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9" name="Google Shape;529;p48"/>
          <p:cNvSpPr txBox="1"/>
          <p:nvPr/>
        </p:nvSpPr>
        <p:spPr>
          <a:xfrm>
            <a:off x="5489243" y="2212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0" name="Google Shape;530;p48"/>
          <p:cNvSpPr txBox="1"/>
          <p:nvPr/>
        </p:nvSpPr>
        <p:spPr>
          <a:xfrm>
            <a:off x="5489243" y="2669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31" name="Google Shape;531;p48"/>
          <p:cNvCxnSpPr/>
          <p:nvPr/>
        </p:nvCxnSpPr>
        <p:spPr>
          <a:xfrm>
            <a:off x="6637350" y="23727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32" name="Google Shape;532;p48"/>
          <p:cNvCxnSpPr/>
          <p:nvPr/>
        </p:nvCxnSpPr>
        <p:spPr>
          <a:xfrm>
            <a:off x="6637350" y="2677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33" name="Google Shape;533;p48"/>
          <p:cNvCxnSpPr/>
          <p:nvPr/>
        </p:nvCxnSpPr>
        <p:spPr>
          <a:xfrm flipH="1" rot="10800000">
            <a:off x="7818450" y="23790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4" name="Google Shape;534;p48"/>
          <p:cNvSpPr txBox="1"/>
          <p:nvPr/>
        </p:nvSpPr>
        <p:spPr>
          <a:xfrm>
            <a:off x="8003843" y="2288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C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5" name="Google Shape;535;p48"/>
          <p:cNvSpPr txBox="1"/>
          <p:nvPr/>
        </p:nvSpPr>
        <p:spPr>
          <a:xfrm>
            <a:off x="8003843" y="2593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h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36" name="Google Shape;536;p48"/>
          <p:cNvCxnSpPr/>
          <p:nvPr/>
        </p:nvCxnSpPr>
        <p:spPr>
          <a:xfrm flipH="1" rot="10800000">
            <a:off x="7818450" y="26838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48"/>
          <p:cNvCxnSpPr>
            <a:stCxn id="517" idx="3"/>
            <a:endCxn id="518" idx="1"/>
          </p:cNvCxnSpPr>
          <p:nvPr/>
        </p:nvCxnSpPr>
        <p:spPr>
          <a:xfrm>
            <a:off x="1400550" y="2538225"/>
            <a:ext cx="6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8" name="Google Shape;538;p48"/>
          <p:cNvSpPr/>
          <p:nvPr/>
        </p:nvSpPr>
        <p:spPr>
          <a:xfrm>
            <a:off x="2527600" y="2846225"/>
            <a:ext cx="1561175" cy="700750"/>
          </a:xfrm>
          <a:custGeom>
            <a:rect b="b" l="l" r="r" t="t"/>
            <a:pathLst>
              <a:path extrusionOk="0" h="28030" w="62447">
                <a:moveTo>
                  <a:pt x="0" y="15718"/>
                </a:moveTo>
                <a:cubicBezTo>
                  <a:pt x="2407" y="17700"/>
                  <a:pt x="4036" y="30232"/>
                  <a:pt x="14444" y="27612"/>
                </a:cubicBezTo>
                <a:cubicBezTo>
                  <a:pt x="24852" y="24992"/>
                  <a:pt x="54447" y="4602"/>
                  <a:pt x="6244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539" name="Google Shape;539;p48"/>
          <p:cNvSpPr/>
          <p:nvPr/>
        </p:nvSpPr>
        <p:spPr>
          <a:xfrm>
            <a:off x="2444435" y="2856825"/>
            <a:ext cx="2706375" cy="964000"/>
          </a:xfrm>
          <a:custGeom>
            <a:rect b="b" l="l" r="r" t="t"/>
            <a:pathLst>
              <a:path extrusionOk="0" h="38560" w="108255">
                <a:moveTo>
                  <a:pt x="3752" y="15718"/>
                </a:moveTo>
                <a:cubicBezTo>
                  <a:pt x="4673" y="19471"/>
                  <a:pt x="-8142" y="40853"/>
                  <a:pt x="9275" y="38233"/>
                </a:cubicBezTo>
                <a:cubicBezTo>
                  <a:pt x="26692" y="35613"/>
                  <a:pt x="91758" y="6372"/>
                  <a:pt x="10825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540" name="Google Shape;540;p48"/>
          <p:cNvSpPr/>
          <p:nvPr/>
        </p:nvSpPr>
        <p:spPr>
          <a:xfrm>
            <a:off x="2259369" y="2856825"/>
            <a:ext cx="3964075" cy="1351500"/>
          </a:xfrm>
          <a:custGeom>
            <a:rect b="b" l="l" r="r" t="t"/>
            <a:pathLst>
              <a:path extrusionOk="0" h="54060" w="158563">
                <a:moveTo>
                  <a:pt x="11154" y="15294"/>
                </a:moveTo>
                <a:cubicBezTo>
                  <a:pt x="9526" y="19967"/>
                  <a:pt x="-4138" y="37313"/>
                  <a:pt x="1384" y="43331"/>
                </a:cubicBezTo>
                <a:cubicBezTo>
                  <a:pt x="6907" y="49349"/>
                  <a:pt x="18093" y="58624"/>
                  <a:pt x="44289" y="51402"/>
                </a:cubicBezTo>
                <a:cubicBezTo>
                  <a:pt x="70486" y="44180"/>
                  <a:pt x="139517" y="8567"/>
                  <a:pt x="158563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541" name="Google Shape;541;p48"/>
          <p:cNvSpPr/>
          <p:nvPr/>
        </p:nvSpPr>
        <p:spPr>
          <a:xfrm>
            <a:off x="1948594" y="2846225"/>
            <a:ext cx="5570500" cy="1846350"/>
          </a:xfrm>
          <a:custGeom>
            <a:rect b="b" l="l" r="r" t="t"/>
            <a:pathLst>
              <a:path extrusionOk="0" h="73854" w="222820">
                <a:moveTo>
                  <a:pt x="23585" y="16142"/>
                </a:moveTo>
                <a:cubicBezTo>
                  <a:pt x="19691" y="21806"/>
                  <a:pt x="-1549" y="40852"/>
                  <a:pt x="221" y="50127"/>
                </a:cubicBezTo>
                <a:cubicBezTo>
                  <a:pt x="1991" y="59402"/>
                  <a:pt x="-2895" y="80147"/>
                  <a:pt x="34205" y="71792"/>
                </a:cubicBezTo>
                <a:cubicBezTo>
                  <a:pt x="71305" y="63438"/>
                  <a:pt x="191384" y="11965"/>
                  <a:pt x="22282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542" name="Google Shape;542;p48"/>
          <p:cNvSpPr txBox="1"/>
          <p:nvPr/>
        </p:nvSpPr>
        <p:spPr>
          <a:xfrm>
            <a:off x="689250" y="2897475"/>
            <a:ext cx="71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Cambria"/>
                <a:ea typeface="Cambria"/>
                <a:cs typeface="Cambria"/>
                <a:sym typeface="Cambria"/>
              </a:rPr>
              <a:t>It is a book.</a:t>
            </a:r>
            <a:endParaRPr sz="6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43" name="Google Shape;543;p48"/>
          <p:cNvSpPr txBox="1"/>
          <p:nvPr/>
        </p:nvSpPr>
        <p:spPr>
          <a:xfrm>
            <a:off x="5558175" y="3820825"/>
            <a:ext cx="24873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is the value Sentence Embedding?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48"/>
          <p:cNvSpPr txBox="1"/>
          <p:nvPr/>
        </p:nvSpPr>
        <p:spPr>
          <a:xfrm>
            <a:off x="335100" y="3274175"/>
            <a:ext cx="14196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mbria"/>
                <a:ea typeface="Cambria"/>
                <a:cs typeface="Cambria"/>
                <a:sym typeface="Cambria"/>
              </a:rPr>
              <a:t>[0, 0, 0, . . .11, 5, 6, 70]</a:t>
            </a:r>
            <a:endParaRPr sz="800"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mbria"/>
                <a:ea typeface="Cambria"/>
                <a:cs typeface="Cambria"/>
                <a:sym typeface="Cambria"/>
              </a:rPr>
              <a:t>(22 Numbers)</a:t>
            </a:r>
            <a:endParaRPr sz="8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45" name="Google Shape;545;p48"/>
          <p:cNvSpPr/>
          <p:nvPr/>
        </p:nvSpPr>
        <p:spPr>
          <a:xfrm>
            <a:off x="8050050" y="2144300"/>
            <a:ext cx="305400" cy="7671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48"/>
          <p:cNvSpPr txBox="1"/>
          <p:nvPr/>
        </p:nvSpPr>
        <p:spPr>
          <a:xfrm>
            <a:off x="-2525" y="4506850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1800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9"/>
          <p:cNvSpPr txBox="1"/>
          <p:nvPr/>
        </p:nvSpPr>
        <p:spPr>
          <a:xfrm>
            <a:off x="879650" y="465000"/>
            <a:ext cx="4069800" cy="66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Building Decoder Model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2" name="Google Shape;552;p49"/>
          <p:cNvSpPr/>
          <p:nvPr/>
        </p:nvSpPr>
        <p:spPr>
          <a:xfrm>
            <a:off x="28467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49"/>
          <p:cNvSpPr/>
          <p:nvPr/>
        </p:nvSpPr>
        <p:spPr>
          <a:xfrm>
            <a:off x="59709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54" name="Google Shape;554;p49"/>
          <p:cNvCxnSpPr>
            <a:stCxn id="552" idx="3"/>
            <a:endCxn id="553" idx="1"/>
          </p:cNvCxnSpPr>
          <p:nvPr/>
        </p:nvCxnSpPr>
        <p:spPr>
          <a:xfrm>
            <a:off x="4949450" y="2603875"/>
            <a:ext cx="10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5" name="Google Shape;555;p49"/>
          <p:cNvSpPr/>
          <p:nvPr/>
        </p:nvSpPr>
        <p:spPr>
          <a:xfrm>
            <a:off x="977450" y="2170225"/>
            <a:ext cx="955800" cy="867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Source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56" name="Google Shape;556;p49"/>
          <p:cNvCxnSpPr>
            <a:stCxn id="555" idx="3"/>
            <a:endCxn id="552" idx="1"/>
          </p:cNvCxnSpPr>
          <p:nvPr/>
        </p:nvCxnSpPr>
        <p:spPr>
          <a:xfrm>
            <a:off x="1933250" y="2603875"/>
            <a:ext cx="9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7" name="Google Shape;557;p49"/>
          <p:cNvSpPr/>
          <p:nvPr/>
        </p:nvSpPr>
        <p:spPr>
          <a:xfrm>
            <a:off x="5970950" y="3742375"/>
            <a:ext cx="2102700" cy="917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sequences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58" name="Google Shape;558;p49"/>
          <p:cNvCxnSpPr>
            <a:stCxn id="557" idx="0"/>
            <a:endCxn id="553" idx="2"/>
          </p:cNvCxnSpPr>
          <p:nvPr/>
        </p:nvCxnSpPr>
        <p:spPr>
          <a:xfrm rot="10800000">
            <a:off x="7022300" y="3273175"/>
            <a:ext cx="0" cy="46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9" name="Google Shape;559;p49"/>
          <p:cNvSpPr/>
          <p:nvPr/>
        </p:nvSpPr>
        <p:spPr>
          <a:xfrm>
            <a:off x="5970950" y="541975"/>
            <a:ext cx="2059200" cy="9177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language words 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(Shifted by one time step)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60" name="Google Shape;560;p49"/>
          <p:cNvCxnSpPr/>
          <p:nvPr/>
        </p:nvCxnSpPr>
        <p:spPr>
          <a:xfrm rot="10800000">
            <a:off x="7022300" y="1444075"/>
            <a:ext cx="0" cy="46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1" name="Google Shape;561;p49"/>
          <p:cNvSpPr txBox="1"/>
          <p:nvPr/>
        </p:nvSpPr>
        <p:spPr>
          <a:xfrm>
            <a:off x="4949450" y="2603875"/>
            <a:ext cx="955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Sentence Embedding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2" name="Google Shape;562;p49"/>
          <p:cNvSpPr txBox="1"/>
          <p:nvPr/>
        </p:nvSpPr>
        <p:spPr>
          <a:xfrm>
            <a:off x="5522300" y="46600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&lt;start&gt; यह किताब है। &lt;end&gt;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3" name="Google Shape;563;p49"/>
          <p:cNvSpPr txBox="1"/>
          <p:nvPr/>
        </p:nvSpPr>
        <p:spPr>
          <a:xfrm>
            <a:off x="6250325" y="88075"/>
            <a:ext cx="14931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mbria"/>
                <a:ea typeface="Cambria"/>
                <a:cs typeface="Cambria"/>
                <a:sym typeface="Cambria"/>
              </a:rPr>
              <a:t>यह किताब है। &lt;end&gt;</a:t>
            </a:r>
            <a:endParaRPr sz="10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64" name="Google Shape;564;p49"/>
          <p:cNvSpPr txBox="1"/>
          <p:nvPr/>
        </p:nvSpPr>
        <p:spPr>
          <a:xfrm>
            <a:off x="-40300" y="3059875"/>
            <a:ext cx="3000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It is a book.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(as numbers)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5" name="Google Shape;565;p49"/>
          <p:cNvSpPr/>
          <p:nvPr/>
        </p:nvSpPr>
        <p:spPr>
          <a:xfrm>
            <a:off x="5460900" y="1597600"/>
            <a:ext cx="3109500" cy="19746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0"/>
          <p:cNvSpPr/>
          <p:nvPr/>
        </p:nvSpPr>
        <p:spPr>
          <a:xfrm>
            <a:off x="689250" y="2178975"/>
            <a:ext cx="711300" cy="7185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Target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1" name="Google Shape;571;p50"/>
          <p:cNvSpPr txBox="1"/>
          <p:nvPr/>
        </p:nvSpPr>
        <p:spPr>
          <a:xfrm>
            <a:off x="3638550" y="2218725"/>
            <a:ext cx="28185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should be the first layer in Decoder?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50"/>
          <p:cNvSpPr txBox="1"/>
          <p:nvPr/>
        </p:nvSpPr>
        <p:spPr>
          <a:xfrm>
            <a:off x="309100" y="2897475"/>
            <a:ext cx="1434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Cambria"/>
                <a:ea typeface="Cambria"/>
                <a:cs typeface="Cambria"/>
                <a:sym typeface="Cambria"/>
              </a:rPr>
              <a:t>&lt;start&gt; यह किताब है। &lt;end&gt;</a:t>
            </a:r>
            <a:endParaRPr sz="6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573" name="Google Shape;573;p50"/>
          <p:cNvSpPr txBox="1"/>
          <p:nvPr/>
        </p:nvSpPr>
        <p:spPr>
          <a:xfrm>
            <a:off x="195850" y="4308475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De</a:t>
            </a:r>
            <a:r>
              <a:rPr lang="en" sz="1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coder</a:t>
            </a:r>
            <a:endParaRPr sz="18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51"/>
          <p:cNvSpPr/>
          <p:nvPr/>
        </p:nvSpPr>
        <p:spPr>
          <a:xfrm>
            <a:off x="689250" y="2178975"/>
            <a:ext cx="711300" cy="7185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Target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9" name="Google Shape;579;p51"/>
          <p:cNvSpPr/>
          <p:nvPr/>
        </p:nvSpPr>
        <p:spPr>
          <a:xfrm>
            <a:off x="2049700" y="1847925"/>
            <a:ext cx="966300" cy="138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Embedding Layer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80" name="Google Shape;580;p51"/>
          <p:cNvCxnSpPr>
            <a:stCxn id="578" idx="3"/>
            <a:endCxn id="579" idx="1"/>
          </p:cNvCxnSpPr>
          <p:nvPr/>
        </p:nvCxnSpPr>
        <p:spPr>
          <a:xfrm>
            <a:off x="1400550" y="2538225"/>
            <a:ext cx="6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81" name="Google Shape;581;p51"/>
          <p:cNvSpPr txBox="1"/>
          <p:nvPr/>
        </p:nvSpPr>
        <p:spPr>
          <a:xfrm>
            <a:off x="195850" y="4308475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18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p51"/>
          <p:cNvSpPr txBox="1"/>
          <p:nvPr/>
        </p:nvSpPr>
        <p:spPr>
          <a:xfrm>
            <a:off x="4042175" y="2285325"/>
            <a:ext cx="3645600" cy="7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Similar to encoder, embedding layer to generate word2vec embedding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400" y="1623775"/>
            <a:ext cx="6895177" cy="1292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47625">
              <a:srgbClr val="000000">
                <a:alpha val="50000"/>
              </a:srgbClr>
            </a:outerShdw>
          </a:effectLst>
        </p:spPr>
      </p:pic>
      <p:sp>
        <p:nvSpPr>
          <p:cNvPr id="90" name="Google Shape;90;p16"/>
          <p:cNvSpPr txBox="1"/>
          <p:nvPr/>
        </p:nvSpPr>
        <p:spPr>
          <a:xfrm>
            <a:off x="3097788" y="3470550"/>
            <a:ext cx="2948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How to translate?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52"/>
          <p:cNvSpPr/>
          <p:nvPr/>
        </p:nvSpPr>
        <p:spPr>
          <a:xfrm>
            <a:off x="689250" y="2178975"/>
            <a:ext cx="711300" cy="7185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Target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8" name="Google Shape;588;p52"/>
          <p:cNvSpPr/>
          <p:nvPr/>
        </p:nvSpPr>
        <p:spPr>
          <a:xfrm>
            <a:off x="2049700" y="1847925"/>
            <a:ext cx="966300" cy="138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Embedding Layer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9" name="Google Shape;589;p52"/>
          <p:cNvSpPr/>
          <p:nvPr/>
        </p:nvSpPr>
        <p:spPr>
          <a:xfrm>
            <a:off x="37627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90" name="Google Shape;590;p52"/>
          <p:cNvCxnSpPr>
            <a:stCxn id="587" idx="3"/>
            <a:endCxn id="588" idx="1"/>
          </p:cNvCxnSpPr>
          <p:nvPr/>
        </p:nvCxnSpPr>
        <p:spPr>
          <a:xfrm>
            <a:off x="1400550" y="2538225"/>
            <a:ext cx="6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1" name="Google Shape;591;p52"/>
          <p:cNvSpPr/>
          <p:nvPr/>
        </p:nvSpPr>
        <p:spPr>
          <a:xfrm>
            <a:off x="2527600" y="2846225"/>
            <a:ext cx="1561175" cy="700750"/>
          </a:xfrm>
          <a:custGeom>
            <a:rect b="b" l="l" r="r" t="t"/>
            <a:pathLst>
              <a:path extrusionOk="0" h="28030" w="62447">
                <a:moveTo>
                  <a:pt x="0" y="15718"/>
                </a:moveTo>
                <a:cubicBezTo>
                  <a:pt x="2407" y="17700"/>
                  <a:pt x="4036" y="30232"/>
                  <a:pt x="14444" y="27612"/>
                </a:cubicBezTo>
                <a:cubicBezTo>
                  <a:pt x="24852" y="24992"/>
                  <a:pt x="54447" y="4602"/>
                  <a:pt x="6244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592" name="Google Shape;592;p52"/>
          <p:cNvSpPr txBox="1"/>
          <p:nvPr/>
        </p:nvSpPr>
        <p:spPr>
          <a:xfrm>
            <a:off x="195850" y="4308475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18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3" name="Google Shape;593;p52"/>
          <p:cNvSpPr txBox="1"/>
          <p:nvPr/>
        </p:nvSpPr>
        <p:spPr>
          <a:xfrm>
            <a:off x="4721825" y="2230250"/>
            <a:ext cx="27414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We will use LSTM to understand target sequence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4" name="Google Shape;594;p52"/>
          <p:cNvSpPr txBox="1"/>
          <p:nvPr/>
        </p:nvSpPr>
        <p:spPr>
          <a:xfrm>
            <a:off x="4434725" y="3672825"/>
            <a:ext cx="2352900" cy="9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Where do we feed Encoder output?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53"/>
          <p:cNvSpPr/>
          <p:nvPr/>
        </p:nvSpPr>
        <p:spPr>
          <a:xfrm>
            <a:off x="689250" y="2178975"/>
            <a:ext cx="711300" cy="7185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Target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0" name="Google Shape;600;p53"/>
          <p:cNvSpPr/>
          <p:nvPr/>
        </p:nvSpPr>
        <p:spPr>
          <a:xfrm>
            <a:off x="2049700" y="1847925"/>
            <a:ext cx="966300" cy="138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Embedding Layer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1" name="Google Shape;601;p53"/>
          <p:cNvSpPr/>
          <p:nvPr/>
        </p:nvSpPr>
        <p:spPr>
          <a:xfrm>
            <a:off x="37627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2" name="Google Shape;602;p53"/>
          <p:cNvSpPr/>
          <p:nvPr/>
        </p:nvSpPr>
        <p:spPr>
          <a:xfrm>
            <a:off x="48295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p53"/>
          <p:cNvSpPr/>
          <p:nvPr/>
        </p:nvSpPr>
        <p:spPr>
          <a:xfrm>
            <a:off x="58963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4" name="Google Shape;604;p53"/>
          <p:cNvSpPr/>
          <p:nvPr/>
        </p:nvSpPr>
        <p:spPr>
          <a:xfrm>
            <a:off x="71917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05" name="Google Shape;605;p53"/>
          <p:cNvCxnSpPr/>
          <p:nvPr/>
        </p:nvCxnSpPr>
        <p:spPr>
          <a:xfrm>
            <a:off x="4389450" y="2380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53"/>
          <p:cNvCxnSpPr/>
          <p:nvPr/>
        </p:nvCxnSpPr>
        <p:spPr>
          <a:xfrm>
            <a:off x="4389450" y="2685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7" name="Google Shape;607;p53"/>
          <p:cNvSpPr txBox="1"/>
          <p:nvPr/>
        </p:nvSpPr>
        <p:spPr>
          <a:xfrm>
            <a:off x="4422443" y="2212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8" name="Google Shape;608;p53"/>
          <p:cNvSpPr txBox="1"/>
          <p:nvPr/>
        </p:nvSpPr>
        <p:spPr>
          <a:xfrm>
            <a:off x="4422443" y="2669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09" name="Google Shape;609;p53"/>
          <p:cNvCxnSpPr/>
          <p:nvPr/>
        </p:nvCxnSpPr>
        <p:spPr>
          <a:xfrm>
            <a:off x="5456250" y="2380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0" name="Google Shape;610;p53"/>
          <p:cNvCxnSpPr/>
          <p:nvPr/>
        </p:nvCxnSpPr>
        <p:spPr>
          <a:xfrm>
            <a:off x="5456250" y="2685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1" name="Google Shape;611;p53"/>
          <p:cNvSpPr txBox="1"/>
          <p:nvPr/>
        </p:nvSpPr>
        <p:spPr>
          <a:xfrm>
            <a:off x="5489243" y="2212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2" name="Google Shape;612;p53"/>
          <p:cNvSpPr txBox="1"/>
          <p:nvPr/>
        </p:nvSpPr>
        <p:spPr>
          <a:xfrm>
            <a:off x="5489243" y="2669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13" name="Google Shape;613;p53"/>
          <p:cNvCxnSpPr/>
          <p:nvPr/>
        </p:nvCxnSpPr>
        <p:spPr>
          <a:xfrm>
            <a:off x="6637350" y="23727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53"/>
          <p:cNvCxnSpPr/>
          <p:nvPr/>
        </p:nvCxnSpPr>
        <p:spPr>
          <a:xfrm>
            <a:off x="6637350" y="2677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53"/>
          <p:cNvCxnSpPr>
            <a:stCxn id="599" idx="3"/>
            <a:endCxn id="600" idx="1"/>
          </p:cNvCxnSpPr>
          <p:nvPr/>
        </p:nvCxnSpPr>
        <p:spPr>
          <a:xfrm>
            <a:off x="1400550" y="2538225"/>
            <a:ext cx="6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6" name="Google Shape;616;p53"/>
          <p:cNvSpPr/>
          <p:nvPr/>
        </p:nvSpPr>
        <p:spPr>
          <a:xfrm>
            <a:off x="2527600" y="2846225"/>
            <a:ext cx="1561175" cy="700750"/>
          </a:xfrm>
          <a:custGeom>
            <a:rect b="b" l="l" r="r" t="t"/>
            <a:pathLst>
              <a:path extrusionOk="0" h="28030" w="62447">
                <a:moveTo>
                  <a:pt x="0" y="15718"/>
                </a:moveTo>
                <a:cubicBezTo>
                  <a:pt x="2407" y="17700"/>
                  <a:pt x="4036" y="30232"/>
                  <a:pt x="14444" y="27612"/>
                </a:cubicBezTo>
                <a:cubicBezTo>
                  <a:pt x="24852" y="24992"/>
                  <a:pt x="54447" y="4602"/>
                  <a:pt x="6244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617" name="Google Shape;617;p53"/>
          <p:cNvSpPr/>
          <p:nvPr/>
        </p:nvSpPr>
        <p:spPr>
          <a:xfrm>
            <a:off x="2444435" y="2856825"/>
            <a:ext cx="2706375" cy="964000"/>
          </a:xfrm>
          <a:custGeom>
            <a:rect b="b" l="l" r="r" t="t"/>
            <a:pathLst>
              <a:path extrusionOk="0" h="38560" w="108255">
                <a:moveTo>
                  <a:pt x="3752" y="15718"/>
                </a:moveTo>
                <a:cubicBezTo>
                  <a:pt x="4673" y="19471"/>
                  <a:pt x="-8142" y="40853"/>
                  <a:pt x="9275" y="38233"/>
                </a:cubicBezTo>
                <a:cubicBezTo>
                  <a:pt x="26692" y="35613"/>
                  <a:pt x="91758" y="6372"/>
                  <a:pt x="10825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618" name="Google Shape;618;p53"/>
          <p:cNvSpPr/>
          <p:nvPr/>
        </p:nvSpPr>
        <p:spPr>
          <a:xfrm>
            <a:off x="2259369" y="2856825"/>
            <a:ext cx="3964075" cy="1351500"/>
          </a:xfrm>
          <a:custGeom>
            <a:rect b="b" l="l" r="r" t="t"/>
            <a:pathLst>
              <a:path extrusionOk="0" h="54060" w="158563">
                <a:moveTo>
                  <a:pt x="11154" y="15294"/>
                </a:moveTo>
                <a:cubicBezTo>
                  <a:pt x="9526" y="19967"/>
                  <a:pt x="-4138" y="37313"/>
                  <a:pt x="1384" y="43331"/>
                </a:cubicBezTo>
                <a:cubicBezTo>
                  <a:pt x="6907" y="49349"/>
                  <a:pt x="18093" y="58624"/>
                  <a:pt x="44289" y="51402"/>
                </a:cubicBezTo>
                <a:cubicBezTo>
                  <a:pt x="70486" y="44180"/>
                  <a:pt x="139517" y="8567"/>
                  <a:pt x="158563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619" name="Google Shape;619;p53"/>
          <p:cNvSpPr/>
          <p:nvPr/>
        </p:nvSpPr>
        <p:spPr>
          <a:xfrm>
            <a:off x="1948594" y="2846225"/>
            <a:ext cx="5570500" cy="1846350"/>
          </a:xfrm>
          <a:custGeom>
            <a:rect b="b" l="l" r="r" t="t"/>
            <a:pathLst>
              <a:path extrusionOk="0" h="73854" w="222820">
                <a:moveTo>
                  <a:pt x="23585" y="16142"/>
                </a:moveTo>
                <a:cubicBezTo>
                  <a:pt x="19691" y="21806"/>
                  <a:pt x="-1549" y="40852"/>
                  <a:pt x="221" y="50127"/>
                </a:cubicBezTo>
                <a:cubicBezTo>
                  <a:pt x="1991" y="59402"/>
                  <a:pt x="-2895" y="80147"/>
                  <a:pt x="34205" y="71792"/>
                </a:cubicBezTo>
                <a:cubicBezTo>
                  <a:pt x="71305" y="63438"/>
                  <a:pt x="191384" y="11965"/>
                  <a:pt x="22282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620" name="Google Shape;620;p53"/>
          <p:cNvSpPr txBox="1"/>
          <p:nvPr/>
        </p:nvSpPr>
        <p:spPr>
          <a:xfrm>
            <a:off x="3279443" y="2288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C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1" name="Google Shape;621;p53"/>
          <p:cNvSpPr txBox="1"/>
          <p:nvPr/>
        </p:nvSpPr>
        <p:spPr>
          <a:xfrm>
            <a:off x="3279443" y="2593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h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22" name="Google Shape;622;p53"/>
          <p:cNvCxnSpPr/>
          <p:nvPr/>
        </p:nvCxnSpPr>
        <p:spPr>
          <a:xfrm flipH="1" rot="10800000">
            <a:off x="3532650" y="237200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3" name="Google Shape;623;p53"/>
          <p:cNvCxnSpPr/>
          <p:nvPr/>
        </p:nvCxnSpPr>
        <p:spPr>
          <a:xfrm flipH="1" rot="10800000">
            <a:off x="3532650" y="2656025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4" name="Google Shape;624;p53"/>
          <p:cNvSpPr txBox="1"/>
          <p:nvPr/>
        </p:nvSpPr>
        <p:spPr>
          <a:xfrm>
            <a:off x="2421238" y="951050"/>
            <a:ext cx="1773900" cy="5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Sentence embedding</a:t>
            </a:r>
            <a:endParaRPr sz="1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(Encoder output)</a:t>
            </a:r>
            <a:endParaRPr sz="12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25" name="Google Shape;625;p53"/>
          <p:cNvCxnSpPr>
            <a:stCxn id="624" idx="2"/>
          </p:cNvCxnSpPr>
          <p:nvPr/>
        </p:nvCxnSpPr>
        <p:spPr>
          <a:xfrm>
            <a:off x="3308188" y="1492550"/>
            <a:ext cx="120900" cy="65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6" name="Google Shape;626;p53"/>
          <p:cNvSpPr txBox="1"/>
          <p:nvPr/>
        </p:nvSpPr>
        <p:spPr>
          <a:xfrm>
            <a:off x="195850" y="4308475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18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4"/>
          <p:cNvSpPr txBox="1"/>
          <p:nvPr/>
        </p:nvSpPr>
        <p:spPr>
          <a:xfrm>
            <a:off x="4457700" y="2168400"/>
            <a:ext cx="4187100" cy="13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How to generate output words at each time step?</a:t>
            </a:r>
            <a:endParaRPr b="1"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2" name="Google Shape;63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675" y="1313850"/>
            <a:ext cx="2515801" cy="251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55"/>
          <p:cNvSpPr/>
          <p:nvPr/>
        </p:nvSpPr>
        <p:spPr>
          <a:xfrm>
            <a:off x="689250" y="2178975"/>
            <a:ext cx="711300" cy="7185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Target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8" name="Google Shape;638;p55"/>
          <p:cNvSpPr/>
          <p:nvPr/>
        </p:nvSpPr>
        <p:spPr>
          <a:xfrm>
            <a:off x="2049700" y="1847925"/>
            <a:ext cx="966300" cy="138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Embedding Layer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9" name="Google Shape;639;p55"/>
          <p:cNvSpPr/>
          <p:nvPr/>
        </p:nvSpPr>
        <p:spPr>
          <a:xfrm>
            <a:off x="37627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0" name="Google Shape;640;p55"/>
          <p:cNvSpPr/>
          <p:nvPr/>
        </p:nvSpPr>
        <p:spPr>
          <a:xfrm>
            <a:off x="48295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1" name="Google Shape;641;p55"/>
          <p:cNvSpPr/>
          <p:nvPr/>
        </p:nvSpPr>
        <p:spPr>
          <a:xfrm>
            <a:off x="58963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2" name="Google Shape;642;p55"/>
          <p:cNvSpPr/>
          <p:nvPr/>
        </p:nvSpPr>
        <p:spPr>
          <a:xfrm>
            <a:off x="7191750" y="22302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43" name="Google Shape;643;p55"/>
          <p:cNvCxnSpPr/>
          <p:nvPr/>
        </p:nvCxnSpPr>
        <p:spPr>
          <a:xfrm>
            <a:off x="4389450" y="2380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55"/>
          <p:cNvCxnSpPr/>
          <p:nvPr/>
        </p:nvCxnSpPr>
        <p:spPr>
          <a:xfrm>
            <a:off x="4389450" y="2685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5" name="Google Shape;645;p55"/>
          <p:cNvSpPr txBox="1"/>
          <p:nvPr/>
        </p:nvSpPr>
        <p:spPr>
          <a:xfrm>
            <a:off x="4422443" y="2212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6" name="Google Shape;646;p55"/>
          <p:cNvSpPr txBox="1"/>
          <p:nvPr/>
        </p:nvSpPr>
        <p:spPr>
          <a:xfrm>
            <a:off x="4422443" y="2669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47" name="Google Shape;647;p55"/>
          <p:cNvCxnSpPr/>
          <p:nvPr/>
        </p:nvCxnSpPr>
        <p:spPr>
          <a:xfrm>
            <a:off x="5456250" y="2380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8" name="Google Shape;648;p55"/>
          <p:cNvCxnSpPr/>
          <p:nvPr/>
        </p:nvCxnSpPr>
        <p:spPr>
          <a:xfrm>
            <a:off x="5456250" y="2685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9" name="Google Shape;649;p55"/>
          <p:cNvSpPr txBox="1"/>
          <p:nvPr/>
        </p:nvSpPr>
        <p:spPr>
          <a:xfrm>
            <a:off x="5489243" y="2212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0" name="Google Shape;650;p55"/>
          <p:cNvSpPr txBox="1"/>
          <p:nvPr/>
        </p:nvSpPr>
        <p:spPr>
          <a:xfrm>
            <a:off x="5489243" y="2669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51" name="Google Shape;651;p55"/>
          <p:cNvCxnSpPr/>
          <p:nvPr/>
        </p:nvCxnSpPr>
        <p:spPr>
          <a:xfrm>
            <a:off x="6637350" y="23727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55"/>
          <p:cNvCxnSpPr/>
          <p:nvPr/>
        </p:nvCxnSpPr>
        <p:spPr>
          <a:xfrm>
            <a:off x="6637350" y="2677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55"/>
          <p:cNvCxnSpPr>
            <a:stCxn id="637" idx="3"/>
            <a:endCxn id="638" idx="1"/>
          </p:cNvCxnSpPr>
          <p:nvPr/>
        </p:nvCxnSpPr>
        <p:spPr>
          <a:xfrm>
            <a:off x="1400550" y="2538225"/>
            <a:ext cx="6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54" name="Google Shape;654;p55"/>
          <p:cNvSpPr/>
          <p:nvPr/>
        </p:nvSpPr>
        <p:spPr>
          <a:xfrm>
            <a:off x="2527600" y="2846225"/>
            <a:ext cx="1561175" cy="700750"/>
          </a:xfrm>
          <a:custGeom>
            <a:rect b="b" l="l" r="r" t="t"/>
            <a:pathLst>
              <a:path extrusionOk="0" h="28030" w="62447">
                <a:moveTo>
                  <a:pt x="0" y="15718"/>
                </a:moveTo>
                <a:cubicBezTo>
                  <a:pt x="2407" y="17700"/>
                  <a:pt x="4036" y="30232"/>
                  <a:pt x="14444" y="27612"/>
                </a:cubicBezTo>
                <a:cubicBezTo>
                  <a:pt x="24852" y="24992"/>
                  <a:pt x="54447" y="4602"/>
                  <a:pt x="6244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655" name="Google Shape;655;p55"/>
          <p:cNvSpPr/>
          <p:nvPr/>
        </p:nvSpPr>
        <p:spPr>
          <a:xfrm>
            <a:off x="2444435" y="2856825"/>
            <a:ext cx="2706375" cy="964000"/>
          </a:xfrm>
          <a:custGeom>
            <a:rect b="b" l="l" r="r" t="t"/>
            <a:pathLst>
              <a:path extrusionOk="0" h="38560" w="108255">
                <a:moveTo>
                  <a:pt x="3752" y="15718"/>
                </a:moveTo>
                <a:cubicBezTo>
                  <a:pt x="4673" y="19471"/>
                  <a:pt x="-8142" y="40853"/>
                  <a:pt x="9275" y="38233"/>
                </a:cubicBezTo>
                <a:cubicBezTo>
                  <a:pt x="26692" y="35613"/>
                  <a:pt x="91758" y="6372"/>
                  <a:pt x="10825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656" name="Google Shape;656;p55"/>
          <p:cNvSpPr/>
          <p:nvPr/>
        </p:nvSpPr>
        <p:spPr>
          <a:xfrm>
            <a:off x="2259369" y="2856825"/>
            <a:ext cx="3964075" cy="1351500"/>
          </a:xfrm>
          <a:custGeom>
            <a:rect b="b" l="l" r="r" t="t"/>
            <a:pathLst>
              <a:path extrusionOk="0" h="54060" w="158563">
                <a:moveTo>
                  <a:pt x="11154" y="15294"/>
                </a:moveTo>
                <a:cubicBezTo>
                  <a:pt x="9526" y="19967"/>
                  <a:pt x="-4138" y="37313"/>
                  <a:pt x="1384" y="43331"/>
                </a:cubicBezTo>
                <a:cubicBezTo>
                  <a:pt x="6907" y="49349"/>
                  <a:pt x="18093" y="58624"/>
                  <a:pt x="44289" y="51402"/>
                </a:cubicBezTo>
                <a:cubicBezTo>
                  <a:pt x="70486" y="44180"/>
                  <a:pt x="139517" y="8567"/>
                  <a:pt x="158563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657" name="Google Shape;657;p55"/>
          <p:cNvSpPr/>
          <p:nvPr/>
        </p:nvSpPr>
        <p:spPr>
          <a:xfrm>
            <a:off x="1948594" y="2846225"/>
            <a:ext cx="5570500" cy="1846350"/>
          </a:xfrm>
          <a:custGeom>
            <a:rect b="b" l="l" r="r" t="t"/>
            <a:pathLst>
              <a:path extrusionOk="0" h="73854" w="222820">
                <a:moveTo>
                  <a:pt x="23585" y="16142"/>
                </a:moveTo>
                <a:cubicBezTo>
                  <a:pt x="19691" y="21806"/>
                  <a:pt x="-1549" y="40852"/>
                  <a:pt x="221" y="50127"/>
                </a:cubicBezTo>
                <a:cubicBezTo>
                  <a:pt x="1991" y="59402"/>
                  <a:pt x="-2895" y="80147"/>
                  <a:pt x="34205" y="71792"/>
                </a:cubicBezTo>
                <a:cubicBezTo>
                  <a:pt x="71305" y="63438"/>
                  <a:pt x="191384" y="11965"/>
                  <a:pt x="22282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cxnSp>
        <p:nvCxnSpPr>
          <p:cNvPr id="658" name="Google Shape;658;p55"/>
          <p:cNvCxnSpPr>
            <a:stCxn id="639" idx="0"/>
          </p:cNvCxnSpPr>
          <p:nvPr/>
        </p:nvCxnSpPr>
        <p:spPr>
          <a:xfrm flipH="1" rot="10800000">
            <a:off x="4076100" y="2007350"/>
            <a:ext cx="2100" cy="22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9" name="Google Shape;659;p55"/>
          <p:cNvSpPr txBox="1"/>
          <p:nvPr/>
        </p:nvSpPr>
        <p:spPr>
          <a:xfrm>
            <a:off x="3889043" y="1831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b="1" baseline="-25000" lang="en" sz="800">
                <a:latin typeface="Roboto"/>
                <a:ea typeface="Roboto"/>
                <a:cs typeface="Roboto"/>
                <a:sym typeface="Roboto"/>
              </a:rPr>
              <a:t>0</a:t>
            </a:r>
            <a:endParaRPr b="1"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60" name="Google Shape;660;p55"/>
          <p:cNvCxnSpPr/>
          <p:nvPr/>
        </p:nvCxnSpPr>
        <p:spPr>
          <a:xfrm flipH="1" rot="10800000">
            <a:off x="5142900" y="2007350"/>
            <a:ext cx="2100" cy="22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1" name="Google Shape;661;p55"/>
          <p:cNvSpPr txBox="1"/>
          <p:nvPr/>
        </p:nvSpPr>
        <p:spPr>
          <a:xfrm>
            <a:off x="4955843" y="1831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b="1" baseline="-25000" lang="en" sz="800">
                <a:latin typeface="Roboto"/>
                <a:ea typeface="Roboto"/>
                <a:cs typeface="Roboto"/>
                <a:sym typeface="Roboto"/>
              </a:rPr>
              <a:t>1</a:t>
            </a:r>
            <a:endParaRPr b="1"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62" name="Google Shape;662;p55"/>
          <p:cNvCxnSpPr/>
          <p:nvPr/>
        </p:nvCxnSpPr>
        <p:spPr>
          <a:xfrm flipH="1" rot="10800000">
            <a:off x="6209700" y="2007350"/>
            <a:ext cx="2100" cy="22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3" name="Google Shape;663;p55"/>
          <p:cNvSpPr txBox="1"/>
          <p:nvPr/>
        </p:nvSpPr>
        <p:spPr>
          <a:xfrm>
            <a:off x="6022643" y="1831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b="1" baseline="-25000" lang="en" sz="800">
                <a:latin typeface="Roboto"/>
                <a:ea typeface="Roboto"/>
                <a:cs typeface="Roboto"/>
                <a:sym typeface="Roboto"/>
              </a:rPr>
              <a:t>3</a:t>
            </a:r>
            <a:endParaRPr b="1"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64" name="Google Shape;664;p55"/>
          <p:cNvCxnSpPr/>
          <p:nvPr/>
        </p:nvCxnSpPr>
        <p:spPr>
          <a:xfrm flipH="1" rot="10800000">
            <a:off x="7505100" y="2007350"/>
            <a:ext cx="2100" cy="22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5" name="Google Shape;665;p55"/>
          <p:cNvSpPr txBox="1"/>
          <p:nvPr/>
        </p:nvSpPr>
        <p:spPr>
          <a:xfrm>
            <a:off x="7318043" y="1831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b="1" baseline="-25000" lang="en" sz="800">
                <a:latin typeface="Roboto"/>
                <a:ea typeface="Roboto"/>
                <a:cs typeface="Roboto"/>
                <a:sym typeface="Roboto"/>
              </a:rPr>
              <a:t>n</a:t>
            </a:r>
            <a:endParaRPr b="1"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6" name="Google Shape;666;p55"/>
          <p:cNvSpPr txBox="1"/>
          <p:nvPr/>
        </p:nvSpPr>
        <p:spPr>
          <a:xfrm>
            <a:off x="3279443" y="2288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C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7" name="Google Shape;667;p55"/>
          <p:cNvSpPr txBox="1"/>
          <p:nvPr/>
        </p:nvSpPr>
        <p:spPr>
          <a:xfrm>
            <a:off x="3279443" y="2593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h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68" name="Google Shape;668;p55"/>
          <p:cNvCxnSpPr/>
          <p:nvPr/>
        </p:nvCxnSpPr>
        <p:spPr>
          <a:xfrm flipH="1" rot="10800000">
            <a:off x="3532650" y="237200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9" name="Google Shape;669;p55"/>
          <p:cNvCxnSpPr/>
          <p:nvPr/>
        </p:nvCxnSpPr>
        <p:spPr>
          <a:xfrm flipH="1" rot="10800000">
            <a:off x="3532650" y="2656025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0" name="Google Shape;670;p55"/>
          <p:cNvSpPr txBox="1"/>
          <p:nvPr/>
        </p:nvSpPr>
        <p:spPr>
          <a:xfrm>
            <a:off x="3695700" y="901525"/>
            <a:ext cx="4187100" cy="8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We take LSTM output (hidden state) at each time step</a:t>
            </a:r>
            <a:endParaRPr b="1"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1" name="Google Shape;671;p55"/>
          <p:cNvSpPr txBox="1"/>
          <p:nvPr/>
        </p:nvSpPr>
        <p:spPr>
          <a:xfrm>
            <a:off x="195850" y="4308475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18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56"/>
          <p:cNvSpPr/>
          <p:nvPr/>
        </p:nvSpPr>
        <p:spPr>
          <a:xfrm>
            <a:off x="689250" y="2331375"/>
            <a:ext cx="711300" cy="7185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Target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7" name="Google Shape;677;p56"/>
          <p:cNvSpPr/>
          <p:nvPr/>
        </p:nvSpPr>
        <p:spPr>
          <a:xfrm>
            <a:off x="2049700" y="2000325"/>
            <a:ext cx="966300" cy="138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Embedding Layer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8" name="Google Shape;678;p56"/>
          <p:cNvSpPr/>
          <p:nvPr/>
        </p:nvSpPr>
        <p:spPr>
          <a:xfrm>
            <a:off x="3762750" y="23826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9" name="Google Shape;679;p56"/>
          <p:cNvSpPr/>
          <p:nvPr/>
        </p:nvSpPr>
        <p:spPr>
          <a:xfrm>
            <a:off x="4829550" y="23826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0" name="Google Shape;680;p56"/>
          <p:cNvSpPr/>
          <p:nvPr/>
        </p:nvSpPr>
        <p:spPr>
          <a:xfrm>
            <a:off x="5896350" y="23826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1" name="Google Shape;681;p56"/>
          <p:cNvSpPr/>
          <p:nvPr/>
        </p:nvSpPr>
        <p:spPr>
          <a:xfrm>
            <a:off x="7191750" y="23826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82" name="Google Shape;682;p56"/>
          <p:cNvCxnSpPr/>
          <p:nvPr/>
        </p:nvCxnSpPr>
        <p:spPr>
          <a:xfrm>
            <a:off x="4389450" y="25329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3" name="Google Shape;683;p56"/>
          <p:cNvCxnSpPr/>
          <p:nvPr/>
        </p:nvCxnSpPr>
        <p:spPr>
          <a:xfrm>
            <a:off x="4389450" y="28377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4" name="Google Shape;684;p56"/>
          <p:cNvSpPr txBox="1"/>
          <p:nvPr/>
        </p:nvSpPr>
        <p:spPr>
          <a:xfrm>
            <a:off x="4422443" y="23649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5" name="Google Shape;685;p56"/>
          <p:cNvSpPr txBox="1"/>
          <p:nvPr/>
        </p:nvSpPr>
        <p:spPr>
          <a:xfrm>
            <a:off x="4422443" y="28221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86" name="Google Shape;686;p56"/>
          <p:cNvCxnSpPr/>
          <p:nvPr/>
        </p:nvCxnSpPr>
        <p:spPr>
          <a:xfrm>
            <a:off x="5456250" y="25329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7" name="Google Shape;687;p56"/>
          <p:cNvCxnSpPr/>
          <p:nvPr/>
        </p:nvCxnSpPr>
        <p:spPr>
          <a:xfrm>
            <a:off x="5456250" y="28377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8" name="Google Shape;688;p56"/>
          <p:cNvSpPr txBox="1"/>
          <p:nvPr/>
        </p:nvSpPr>
        <p:spPr>
          <a:xfrm>
            <a:off x="5489243" y="23649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9" name="Google Shape;689;p56"/>
          <p:cNvSpPr txBox="1"/>
          <p:nvPr/>
        </p:nvSpPr>
        <p:spPr>
          <a:xfrm>
            <a:off x="5489243" y="28221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90" name="Google Shape;690;p56"/>
          <p:cNvCxnSpPr/>
          <p:nvPr/>
        </p:nvCxnSpPr>
        <p:spPr>
          <a:xfrm>
            <a:off x="6637350" y="2525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91" name="Google Shape;691;p56"/>
          <p:cNvCxnSpPr/>
          <p:nvPr/>
        </p:nvCxnSpPr>
        <p:spPr>
          <a:xfrm>
            <a:off x="6637350" y="28299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692" name="Google Shape;692;p56"/>
          <p:cNvCxnSpPr>
            <a:stCxn id="676" idx="3"/>
            <a:endCxn id="677" idx="1"/>
          </p:cNvCxnSpPr>
          <p:nvPr/>
        </p:nvCxnSpPr>
        <p:spPr>
          <a:xfrm>
            <a:off x="1400550" y="2690625"/>
            <a:ext cx="6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3" name="Google Shape;693;p56"/>
          <p:cNvSpPr/>
          <p:nvPr/>
        </p:nvSpPr>
        <p:spPr>
          <a:xfrm>
            <a:off x="2527600" y="2998625"/>
            <a:ext cx="1561175" cy="700750"/>
          </a:xfrm>
          <a:custGeom>
            <a:rect b="b" l="l" r="r" t="t"/>
            <a:pathLst>
              <a:path extrusionOk="0" h="28030" w="62447">
                <a:moveTo>
                  <a:pt x="0" y="15718"/>
                </a:moveTo>
                <a:cubicBezTo>
                  <a:pt x="2407" y="17700"/>
                  <a:pt x="4036" y="30232"/>
                  <a:pt x="14444" y="27612"/>
                </a:cubicBezTo>
                <a:cubicBezTo>
                  <a:pt x="24852" y="24992"/>
                  <a:pt x="54447" y="4602"/>
                  <a:pt x="62447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694" name="Google Shape;694;p56"/>
          <p:cNvSpPr/>
          <p:nvPr/>
        </p:nvSpPr>
        <p:spPr>
          <a:xfrm>
            <a:off x="2444435" y="3009225"/>
            <a:ext cx="2706375" cy="964000"/>
          </a:xfrm>
          <a:custGeom>
            <a:rect b="b" l="l" r="r" t="t"/>
            <a:pathLst>
              <a:path extrusionOk="0" h="38560" w="108255">
                <a:moveTo>
                  <a:pt x="3752" y="15718"/>
                </a:moveTo>
                <a:cubicBezTo>
                  <a:pt x="4673" y="19471"/>
                  <a:pt x="-8142" y="40853"/>
                  <a:pt x="9275" y="38233"/>
                </a:cubicBezTo>
                <a:cubicBezTo>
                  <a:pt x="26692" y="35613"/>
                  <a:pt x="91758" y="6372"/>
                  <a:pt x="108255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695" name="Google Shape;695;p56"/>
          <p:cNvSpPr/>
          <p:nvPr/>
        </p:nvSpPr>
        <p:spPr>
          <a:xfrm>
            <a:off x="2259369" y="3009225"/>
            <a:ext cx="3964075" cy="1351500"/>
          </a:xfrm>
          <a:custGeom>
            <a:rect b="b" l="l" r="r" t="t"/>
            <a:pathLst>
              <a:path extrusionOk="0" h="54060" w="158563">
                <a:moveTo>
                  <a:pt x="11154" y="15294"/>
                </a:moveTo>
                <a:cubicBezTo>
                  <a:pt x="9526" y="19967"/>
                  <a:pt x="-4138" y="37313"/>
                  <a:pt x="1384" y="43331"/>
                </a:cubicBezTo>
                <a:cubicBezTo>
                  <a:pt x="6907" y="49349"/>
                  <a:pt x="18093" y="58624"/>
                  <a:pt x="44289" y="51402"/>
                </a:cubicBezTo>
                <a:cubicBezTo>
                  <a:pt x="70486" y="44180"/>
                  <a:pt x="139517" y="8567"/>
                  <a:pt x="158563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696" name="Google Shape;696;p56"/>
          <p:cNvSpPr/>
          <p:nvPr/>
        </p:nvSpPr>
        <p:spPr>
          <a:xfrm>
            <a:off x="1948594" y="2998625"/>
            <a:ext cx="5570500" cy="1846350"/>
          </a:xfrm>
          <a:custGeom>
            <a:rect b="b" l="l" r="r" t="t"/>
            <a:pathLst>
              <a:path extrusionOk="0" h="73854" w="222820">
                <a:moveTo>
                  <a:pt x="23585" y="16142"/>
                </a:moveTo>
                <a:cubicBezTo>
                  <a:pt x="19691" y="21806"/>
                  <a:pt x="-1549" y="40852"/>
                  <a:pt x="221" y="50127"/>
                </a:cubicBezTo>
                <a:cubicBezTo>
                  <a:pt x="1991" y="59402"/>
                  <a:pt x="-2895" y="80147"/>
                  <a:pt x="34205" y="71792"/>
                </a:cubicBezTo>
                <a:cubicBezTo>
                  <a:pt x="71305" y="63438"/>
                  <a:pt x="191384" y="11965"/>
                  <a:pt x="22282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sp>
      <p:cxnSp>
        <p:nvCxnSpPr>
          <p:cNvPr id="697" name="Google Shape;697;p56"/>
          <p:cNvCxnSpPr>
            <a:stCxn id="678" idx="0"/>
          </p:cNvCxnSpPr>
          <p:nvPr/>
        </p:nvCxnSpPr>
        <p:spPr>
          <a:xfrm flipH="1" rot="10800000">
            <a:off x="4076100" y="2159750"/>
            <a:ext cx="2100" cy="22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8" name="Google Shape;698;p56"/>
          <p:cNvSpPr txBox="1"/>
          <p:nvPr/>
        </p:nvSpPr>
        <p:spPr>
          <a:xfrm>
            <a:off x="3889043" y="19839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b="1" baseline="-25000" lang="en" sz="800">
                <a:latin typeface="Roboto"/>
                <a:ea typeface="Roboto"/>
                <a:cs typeface="Roboto"/>
                <a:sym typeface="Roboto"/>
              </a:rPr>
              <a:t>0</a:t>
            </a:r>
            <a:endParaRPr b="1"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99" name="Google Shape;699;p56"/>
          <p:cNvCxnSpPr/>
          <p:nvPr/>
        </p:nvCxnSpPr>
        <p:spPr>
          <a:xfrm flipH="1" rot="10800000">
            <a:off x="5142900" y="2159750"/>
            <a:ext cx="2100" cy="22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0" name="Google Shape;700;p56"/>
          <p:cNvSpPr txBox="1"/>
          <p:nvPr/>
        </p:nvSpPr>
        <p:spPr>
          <a:xfrm>
            <a:off x="4955843" y="19839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b="1" baseline="-25000" lang="en" sz="800">
                <a:latin typeface="Roboto"/>
                <a:ea typeface="Roboto"/>
                <a:cs typeface="Roboto"/>
                <a:sym typeface="Roboto"/>
              </a:rPr>
              <a:t>1</a:t>
            </a:r>
            <a:endParaRPr b="1"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01" name="Google Shape;701;p56"/>
          <p:cNvCxnSpPr/>
          <p:nvPr/>
        </p:nvCxnSpPr>
        <p:spPr>
          <a:xfrm flipH="1" rot="10800000">
            <a:off x="6209700" y="2159750"/>
            <a:ext cx="2100" cy="22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2" name="Google Shape;702;p56"/>
          <p:cNvSpPr txBox="1"/>
          <p:nvPr/>
        </p:nvSpPr>
        <p:spPr>
          <a:xfrm>
            <a:off x="6022643" y="19839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b="1" baseline="-25000" lang="en" sz="800">
                <a:latin typeface="Roboto"/>
                <a:ea typeface="Roboto"/>
                <a:cs typeface="Roboto"/>
                <a:sym typeface="Roboto"/>
              </a:rPr>
              <a:t>3</a:t>
            </a:r>
            <a:endParaRPr b="1"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03" name="Google Shape;703;p56"/>
          <p:cNvCxnSpPr/>
          <p:nvPr/>
        </p:nvCxnSpPr>
        <p:spPr>
          <a:xfrm flipH="1" rot="10800000">
            <a:off x="7505100" y="2159750"/>
            <a:ext cx="2100" cy="222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4" name="Google Shape;704;p56"/>
          <p:cNvSpPr txBox="1"/>
          <p:nvPr/>
        </p:nvSpPr>
        <p:spPr>
          <a:xfrm>
            <a:off x="7318043" y="19839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b="1" baseline="-25000" lang="en" sz="800">
                <a:latin typeface="Roboto"/>
                <a:ea typeface="Roboto"/>
                <a:cs typeface="Roboto"/>
                <a:sym typeface="Roboto"/>
              </a:rPr>
              <a:t>n</a:t>
            </a:r>
            <a:endParaRPr b="1"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5" name="Google Shape;705;p56"/>
          <p:cNvSpPr/>
          <p:nvPr/>
        </p:nvSpPr>
        <p:spPr>
          <a:xfrm>
            <a:off x="3897625" y="1274425"/>
            <a:ext cx="3794400" cy="531000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Fully Connected Layer with SoftMax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6" name="Google Shape;706;p56"/>
          <p:cNvSpPr txBox="1"/>
          <p:nvPr/>
        </p:nvSpPr>
        <p:spPr>
          <a:xfrm rot="-5400000">
            <a:off x="4552030" y="442314"/>
            <a:ext cx="488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aseline="-25000" lang="en" sz="800">
                <a:latin typeface="Roboto"/>
                <a:ea typeface="Roboto"/>
                <a:cs typeface="Roboto"/>
                <a:sym typeface="Roboto"/>
              </a:rPr>
              <a:t>1</a:t>
            </a:r>
            <a:endParaRPr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7" name="Google Shape;707;p56"/>
          <p:cNvSpPr txBox="1"/>
          <p:nvPr/>
        </p:nvSpPr>
        <p:spPr>
          <a:xfrm rot="-5400000">
            <a:off x="4856830" y="442314"/>
            <a:ext cx="488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aseline="-25000" lang="en" sz="800">
                <a:latin typeface="Roboto"/>
                <a:ea typeface="Roboto"/>
                <a:cs typeface="Roboto"/>
                <a:sym typeface="Roboto"/>
              </a:rPr>
              <a:t>2</a:t>
            </a:r>
            <a:endParaRPr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8" name="Google Shape;708;p56"/>
          <p:cNvSpPr txBox="1"/>
          <p:nvPr/>
        </p:nvSpPr>
        <p:spPr>
          <a:xfrm rot="-5400000">
            <a:off x="5161630" y="442314"/>
            <a:ext cx="488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aseline="-25000" lang="en" sz="800">
                <a:latin typeface="Roboto"/>
                <a:ea typeface="Roboto"/>
                <a:cs typeface="Roboto"/>
                <a:sym typeface="Roboto"/>
              </a:rPr>
              <a:t>3</a:t>
            </a:r>
            <a:endParaRPr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9" name="Google Shape;709;p56"/>
          <p:cNvSpPr txBox="1"/>
          <p:nvPr/>
        </p:nvSpPr>
        <p:spPr>
          <a:xfrm rot="-5400000">
            <a:off x="5466430" y="442314"/>
            <a:ext cx="488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aseline="-25000" lang="en" sz="800">
                <a:latin typeface="Roboto"/>
                <a:ea typeface="Roboto"/>
                <a:cs typeface="Roboto"/>
                <a:sym typeface="Roboto"/>
              </a:rPr>
              <a:t>4</a:t>
            </a:r>
            <a:endParaRPr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0" name="Google Shape;710;p56"/>
          <p:cNvSpPr txBox="1"/>
          <p:nvPr/>
        </p:nvSpPr>
        <p:spPr>
          <a:xfrm rot="-5400000">
            <a:off x="5771230" y="442314"/>
            <a:ext cx="488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aseline="-25000" lang="en" sz="800">
                <a:latin typeface="Roboto"/>
                <a:ea typeface="Roboto"/>
                <a:cs typeface="Roboto"/>
                <a:sym typeface="Roboto"/>
              </a:rPr>
              <a:t>5</a:t>
            </a:r>
            <a:endParaRPr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1" name="Google Shape;711;p56"/>
          <p:cNvSpPr txBox="1"/>
          <p:nvPr/>
        </p:nvSpPr>
        <p:spPr>
          <a:xfrm rot="-5400000">
            <a:off x="6609430" y="442314"/>
            <a:ext cx="488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aseline="-25000" lang="en" sz="800">
                <a:latin typeface="Roboto"/>
                <a:ea typeface="Roboto"/>
                <a:cs typeface="Roboto"/>
                <a:sym typeface="Roboto"/>
              </a:rPr>
              <a:t>n</a:t>
            </a:r>
            <a:endParaRPr baseline="-25000"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12" name="Google Shape;712;p56"/>
          <p:cNvCxnSpPr>
            <a:stCxn id="705" idx="0"/>
          </p:cNvCxnSpPr>
          <p:nvPr/>
        </p:nvCxnSpPr>
        <p:spPr>
          <a:xfrm rot="10800000">
            <a:off x="4874725" y="849625"/>
            <a:ext cx="920100" cy="42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3" name="Google Shape;713;p56"/>
          <p:cNvCxnSpPr>
            <a:stCxn id="705" idx="0"/>
            <a:endCxn id="711" idx="1"/>
          </p:cNvCxnSpPr>
          <p:nvPr/>
        </p:nvCxnSpPr>
        <p:spPr>
          <a:xfrm flipH="1" rot="10800000">
            <a:off x="5794825" y="798025"/>
            <a:ext cx="1058700" cy="47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4" name="Google Shape;714;p56"/>
          <p:cNvCxnSpPr>
            <a:stCxn id="705" idx="0"/>
            <a:endCxn id="710" idx="1"/>
          </p:cNvCxnSpPr>
          <p:nvPr/>
        </p:nvCxnSpPr>
        <p:spPr>
          <a:xfrm flipH="1" rot="10800000">
            <a:off x="5794825" y="798025"/>
            <a:ext cx="220500" cy="47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5" name="Google Shape;715;p56"/>
          <p:cNvCxnSpPr>
            <a:stCxn id="705" idx="0"/>
            <a:endCxn id="709" idx="1"/>
          </p:cNvCxnSpPr>
          <p:nvPr/>
        </p:nvCxnSpPr>
        <p:spPr>
          <a:xfrm rot="10800000">
            <a:off x="5710525" y="798025"/>
            <a:ext cx="84300" cy="47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6" name="Google Shape;716;p56"/>
          <p:cNvCxnSpPr>
            <a:stCxn id="705" idx="0"/>
            <a:endCxn id="708" idx="1"/>
          </p:cNvCxnSpPr>
          <p:nvPr/>
        </p:nvCxnSpPr>
        <p:spPr>
          <a:xfrm rot="10800000">
            <a:off x="5405725" y="798025"/>
            <a:ext cx="389100" cy="47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7" name="Google Shape;717;p56"/>
          <p:cNvCxnSpPr>
            <a:stCxn id="705" idx="0"/>
          </p:cNvCxnSpPr>
          <p:nvPr/>
        </p:nvCxnSpPr>
        <p:spPr>
          <a:xfrm rot="10800000">
            <a:off x="5193325" y="849625"/>
            <a:ext cx="601500" cy="42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8" name="Google Shape;718;p56"/>
          <p:cNvCxnSpPr>
            <a:stCxn id="698" idx="0"/>
            <a:endCxn id="705" idx="2"/>
          </p:cNvCxnSpPr>
          <p:nvPr/>
        </p:nvCxnSpPr>
        <p:spPr>
          <a:xfrm flipH="1" rot="10800000">
            <a:off x="4076093" y="1805450"/>
            <a:ext cx="1718700" cy="1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9" name="Google Shape;719;p56"/>
          <p:cNvCxnSpPr>
            <a:stCxn id="700" idx="0"/>
            <a:endCxn id="705" idx="2"/>
          </p:cNvCxnSpPr>
          <p:nvPr/>
        </p:nvCxnSpPr>
        <p:spPr>
          <a:xfrm flipH="1" rot="10800000">
            <a:off x="5142893" y="1805450"/>
            <a:ext cx="651900" cy="1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0" name="Google Shape;720;p56"/>
          <p:cNvCxnSpPr>
            <a:stCxn id="702" idx="0"/>
            <a:endCxn id="705" idx="2"/>
          </p:cNvCxnSpPr>
          <p:nvPr/>
        </p:nvCxnSpPr>
        <p:spPr>
          <a:xfrm rot="10800000">
            <a:off x="5794793" y="1805450"/>
            <a:ext cx="414900" cy="1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1" name="Google Shape;721;p56"/>
          <p:cNvCxnSpPr>
            <a:stCxn id="704" idx="0"/>
            <a:endCxn id="705" idx="2"/>
          </p:cNvCxnSpPr>
          <p:nvPr/>
        </p:nvCxnSpPr>
        <p:spPr>
          <a:xfrm rot="10800000">
            <a:off x="5794793" y="1805450"/>
            <a:ext cx="1710300" cy="1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2" name="Google Shape;722;p56"/>
          <p:cNvSpPr txBox="1"/>
          <p:nvPr/>
        </p:nvSpPr>
        <p:spPr>
          <a:xfrm>
            <a:off x="3279443" y="24411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C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3" name="Google Shape;723;p56"/>
          <p:cNvSpPr txBox="1"/>
          <p:nvPr/>
        </p:nvSpPr>
        <p:spPr>
          <a:xfrm>
            <a:off x="3279443" y="27459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h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24" name="Google Shape;724;p56"/>
          <p:cNvCxnSpPr/>
          <p:nvPr/>
        </p:nvCxnSpPr>
        <p:spPr>
          <a:xfrm flipH="1" rot="10800000">
            <a:off x="3532650" y="252440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5" name="Google Shape;725;p56"/>
          <p:cNvCxnSpPr/>
          <p:nvPr/>
        </p:nvCxnSpPr>
        <p:spPr>
          <a:xfrm flipH="1" rot="10800000">
            <a:off x="3532650" y="282920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6" name="Google Shape;726;p56"/>
          <p:cNvSpPr txBox="1"/>
          <p:nvPr/>
        </p:nvSpPr>
        <p:spPr>
          <a:xfrm>
            <a:off x="859275" y="550400"/>
            <a:ext cx="2246100" cy="11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LSTM hidden states from each time step are fed to output layer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7" name="Google Shape;727;p56"/>
          <p:cNvSpPr txBox="1"/>
          <p:nvPr/>
        </p:nvSpPr>
        <p:spPr>
          <a:xfrm>
            <a:off x="195850" y="4308475"/>
            <a:ext cx="20592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Decoder</a:t>
            </a:r>
            <a:endParaRPr sz="18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57"/>
          <p:cNvSpPr txBox="1"/>
          <p:nvPr/>
        </p:nvSpPr>
        <p:spPr>
          <a:xfrm>
            <a:off x="1722500" y="2358000"/>
            <a:ext cx="74214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Working with LSTM Layer in Keras</a:t>
            </a:r>
            <a:endParaRPr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3" name="Google Shape;733;p57"/>
          <p:cNvSpPr/>
          <p:nvPr/>
        </p:nvSpPr>
        <p:spPr>
          <a:xfrm>
            <a:off x="12500" y="8025"/>
            <a:ext cx="17100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58"/>
          <p:cNvSpPr/>
          <p:nvPr/>
        </p:nvSpPr>
        <p:spPr>
          <a:xfrm>
            <a:off x="2467350" y="13158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9" name="Google Shape;739;p58"/>
          <p:cNvSpPr/>
          <p:nvPr/>
        </p:nvSpPr>
        <p:spPr>
          <a:xfrm>
            <a:off x="3534150" y="13158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0" name="Google Shape;740;p58"/>
          <p:cNvSpPr/>
          <p:nvPr/>
        </p:nvSpPr>
        <p:spPr>
          <a:xfrm>
            <a:off x="4600950" y="13158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1" name="Google Shape;741;p58"/>
          <p:cNvSpPr/>
          <p:nvPr/>
        </p:nvSpPr>
        <p:spPr>
          <a:xfrm>
            <a:off x="5896350" y="13158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42" name="Google Shape;742;p58"/>
          <p:cNvCxnSpPr/>
          <p:nvPr/>
        </p:nvCxnSpPr>
        <p:spPr>
          <a:xfrm>
            <a:off x="3094050" y="1466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3" name="Google Shape;743;p58"/>
          <p:cNvCxnSpPr/>
          <p:nvPr/>
        </p:nvCxnSpPr>
        <p:spPr>
          <a:xfrm>
            <a:off x="3094050" y="17709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4" name="Google Shape;744;p58"/>
          <p:cNvSpPr txBox="1"/>
          <p:nvPr/>
        </p:nvSpPr>
        <p:spPr>
          <a:xfrm>
            <a:off x="3127043" y="12981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5" name="Google Shape;745;p58"/>
          <p:cNvSpPr txBox="1"/>
          <p:nvPr/>
        </p:nvSpPr>
        <p:spPr>
          <a:xfrm>
            <a:off x="3127043" y="1755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46" name="Google Shape;746;p58"/>
          <p:cNvCxnSpPr/>
          <p:nvPr/>
        </p:nvCxnSpPr>
        <p:spPr>
          <a:xfrm>
            <a:off x="4160850" y="1466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7" name="Google Shape;747;p58"/>
          <p:cNvCxnSpPr/>
          <p:nvPr/>
        </p:nvCxnSpPr>
        <p:spPr>
          <a:xfrm>
            <a:off x="4160850" y="17709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8" name="Google Shape;748;p58"/>
          <p:cNvSpPr txBox="1"/>
          <p:nvPr/>
        </p:nvSpPr>
        <p:spPr>
          <a:xfrm>
            <a:off x="4193843" y="12981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9" name="Google Shape;749;p58"/>
          <p:cNvSpPr txBox="1"/>
          <p:nvPr/>
        </p:nvSpPr>
        <p:spPr>
          <a:xfrm>
            <a:off x="4193843" y="1755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50" name="Google Shape;750;p58"/>
          <p:cNvCxnSpPr/>
          <p:nvPr/>
        </p:nvCxnSpPr>
        <p:spPr>
          <a:xfrm>
            <a:off x="5341950" y="1458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58"/>
          <p:cNvCxnSpPr/>
          <p:nvPr/>
        </p:nvCxnSpPr>
        <p:spPr>
          <a:xfrm>
            <a:off x="5341950" y="1763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52" name="Google Shape;752;p58"/>
          <p:cNvCxnSpPr/>
          <p:nvPr/>
        </p:nvCxnSpPr>
        <p:spPr>
          <a:xfrm flipH="1" rot="10800000">
            <a:off x="6523050" y="14646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3" name="Google Shape;753;p58"/>
          <p:cNvSpPr txBox="1"/>
          <p:nvPr/>
        </p:nvSpPr>
        <p:spPr>
          <a:xfrm>
            <a:off x="6708443" y="1374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4" name="Google Shape;754;p58"/>
          <p:cNvSpPr txBox="1"/>
          <p:nvPr/>
        </p:nvSpPr>
        <p:spPr>
          <a:xfrm>
            <a:off x="6708443" y="16791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55" name="Google Shape;755;p58"/>
          <p:cNvCxnSpPr/>
          <p:nvPr/>
        </p:nvCxnSpPr>
        <p:spPr>
          <a:xfrm flipH="1" rot="10800000">
            <a:off x="6523050" y="17694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6" name="Google Shape;756;p58"/>
          <p:cNvSpPr txBox="1"/>
          <p:nvPr/>
        </p:nvSpPr>
        <p:spPr>
          <a:xfrm>
            <a:off x="2467075" y="2580175"/>
            <a:ext cx="4489200" cy="427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output</a:t>
            </a: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 = LSTM(256) &lt;input&gt;</a:t>
            </a:r>
            <a:endParaRPr sz="1200"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757" name="Google Shape;757;p58"/>
          <p:cNvSpPr txBox="1"/>
          <p:nvPr/>
        </p:nvSpPr>
        <p:spPr>
          <a:xfrm>
            <a:off x="2467075" y="3930025"/>
            <a:ext cx="44892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What will the output of LSTM layer?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59"/>
          <p:cNvSpPr/>
          <p:nvPr/>
        </p:nvSpPr>
        <p:spPr>
          <a:xfrm>
            <a:off x="2467350" y="16206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3" name="Google Shape;763;p59"/>
          <p:cNvSpPr/>
          <p:nvPr/>
        </p:nvSpPr>
        <p:spPr>
          <a:xfrm>
            <a:off x="3534150" y="16206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4" name="Google Shape;764;p59"/>
          <p:cNvSpPr/>
          <p:nvPr/>
        </p:nvSpPr>
        <p:spPr>
          <a:xfrm>
            <a:off x="4600950" y="16206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5" name="Google Shape;765;p59"/>
          <p:cNvSpPr/>
          <p:nvPr/>
        </p:nvSpPr>
        <p:spPr>
          <a:xfrm>
            <a:off x="5896350" y="16206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66" name="Google Shape;766;p59"/>
          <p:cNvCxnSpPr/>
          <p:nvPr/>
        </p:nvCxnSpPr>
        <p:spPr>
          <a:xfrm>
            <a:off x="3094050" y="17709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7" name="Google Shape;767;p59"/>
          <p:cNvCxnSpPr/>
          <p:nvPr/>
        </p:nvCxnSpPr>
        <p:spPr>
          <a:xfrm>
            <a:off x="3094050" y="20757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8" name="Google Shape;768;p59"/>
          <p:cNvSpPr txBox="1"/>
          <p:nvPr/>
        </p:nvSpPr>
        <p:spPr>
          <a:xfrm>
            <a:off x="3127043" y="16029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9" name="Google Shape;769;p59"/>
          <p:cNvSpPr txBox="1"/>
          <p:nvPr/>
        </p:nvSpPr>
        <p:spPr>
          <a:xfrm>
            <a:off x="3127043" y="20601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70" name="Google Shape;770;p59"/>
          <p:cNvCxnSpPr/>
          <p:nvPr/>
        </p:nvCxnSpPr>
        <p:spPr>
          <a:xfrm>
            <a:off x="4160850" y="17709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1" name="Google Shape;771;p59"/>
          <p:cNvCxnSpPr/>
          <p:nvPr/>
        </p:nvCxnSpPr>
        <p:spPr>
          <a:xfrm>
            <a:off x="4160850" y="20757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2" name="Google Shape;772;p59"/>
          <p:cNvSpPr txBox="1"/>
          <p:nvPr/>
        </p:nvSpPr>
        <p:spPr>
          <a:xfrm>
            <a:off x="4193843" y="16029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3" name="Google Shape;773;p59"/>
          <p:cNvSpPr txBox="1"/>
          <p:nvPr/>
        </p:nvSpPr>
        <p:spPr>
          <a:xfrm>
            <a:off x="4193843" y="20601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74" name="Google Shape;774;p59"/>
          <p:cNvCxnSpPr/>
          <p:nvPr/>
        </p:nvCxnSpPr>
        <p:spPr>
          <a:xfrm>
            <a:off x="5341950" y="1763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59"/>
          <p:cNvCxnSpPr/>
          <p:nvPr/>
        </p:nvCxnSpPr>
        <p:spPr>
          <a:xfrm>
            <a:off x="5341950" y="20679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59"/>
          <p:cNvCxnSpPr/>
          <p:nvPr/>
        </p:nvCxnSpPr>
        <p:spPr>
          <a:xfrm flipH="1" rot="10800000">
            <a:off x="6523050" y="17694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7" name="Google Shape;777;p59"/>
          <p:cNvSpPr txBox="1"/>
          <p:nvPr/>
        </p:nvSpPr>
        <p:spPr>
          <a:xfrm>
            <a:off x="6708443" y="16791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8" name="Google Shape;778;p59"/>
          <p:cNvSpPr txBox="1"/>
          <p:nvPr/>
        </p:nvSpPr>
        <p:spPr>
          <a:xfrm>
            <a:off x="6708443" y="19839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h</a:t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79" name="Google Shape;779;p59"/>
          <p:cNvCxnSpPr/>
          <p:nvPr/>
        </p:nvCxnSpPr>
        <p:spPr>
          <a:xfrm flipH="1" rot="10800000">
            <a:off x="6523050" y="20742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0" name="Google Shape;780;p59"/>
          <p:cNvSpPr txBox="1"/>
          <p:nvPr/>
        </p:nvSpPr>
        <p:spPr>
          <a:xfrm>
            <a:off x="2467075" y="2884975"/>
            <a:ext cx="4489200" cy="427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output</a:t>
            </a: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 = LSTM(256) &lt;input&gt;</a:t>
            </a:r>
            <a:endParaRPr sz="1200"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781" name="Google Shape;781;p59"/>
          <p:cNvSpPr txBox="1"/>
          <p:nvPr/>
        </p:nvSpPr>
        <p:spPr>
          <a:xfrm>
            <a:off x="2467075" y="3701425"/>
            <a:ext cx="44892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By default, output is hidden_state ‘h’ of the last step.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60"/>
          <p:cNvSpPr txBox="1"/>
          <p:nvPr/>
        </p:nvSpPr>
        <p:spPr>
          <a:xfrm>
            <a:off x="1956150" y="2252250"/>
            <a:ext cx="52317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How do I get both ‘h’ and ‘c’ of last step?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61"/>
          <p:cNvSpPr/>
          <p:nvPr/>
        </p:nvSpPr>
        <p:spPr>
          <a:xfrm>
            <a:off x="24673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2" name="Google Shape;792;p61"/>
          <p:cNvSpPr/>
          <p:nvPr/>
        </p:nvSpPr>
        <p:spPr>
          <a:xfrm>
            <a:off x="35341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3" name="Google Shape;793;p61"/>
          <p:cNvSpPr/>
          <p:nvPr/>
        </p:nvSpPr>
        <p:spPr>
          <a:xfrm>
            <a:off x="46009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4" name="Google Shape;794;p61"/>
          <p:cNvSpPr/>
          <p:nvPr/>
        </p:nvSpPr>
        <p:spPr>
          <a:xfrm>
            <a:off x="58963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95" name="Google Shape;795;p61"/>
          <p:cNvCxnSpPr/>
          <p:nvPr/>
        </p:nvCxnSpPr>
        <p:spPr>
          <a:xfrm>
            <a:off x="3094050" y="1923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6" name="Google Shape;796;p61"/>
          <p:cNvCxnSpPr/>
          <p:nvPr/>
        </p:nvCxnSpPr>
        <p:spPr>
          <a:xfrm>
            <a:off x="3094050" y="2228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7" name="Google Shape;797;p61"/>
          <p:cNvSpPr txBox="1"/>
          <p:nvPr/>
        </p:nvSpPr>
        <p:spPr>
          <a:xfrm>
            <a:off x="3127043" y="1755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8" name="Google Shape;798;p61"/>
          <p:cNvSpPr txBox="1"/>
          <p:nvPr/>
        </p:nvSpPr>
        <p:spPr>
          <a:xfrm>
            <a:off x="3127043" y="2212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99" name="Google Shape;799;p61"/>
          <p:cNvCxnSpPr/>
          <p:nvPr/>
        </p:nvCxnSpPr>
        <p:spPr>
          <a:xfrm>
            <a:off x="4160850" y="1923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0" name="Google Shape;800;p61"/>
          <p:cNvCxnSpPr/>
          <p:nvPr/>
        </p:nvCxnSpPr>
        <p:spPr>
          <a:xfrm>
            <a:off x="4160850" y="2228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1" name="Google Shape;801;p61"/>
          <p:cNvSpPr txBox="1"/>
          <p:nvPr/>
        </p:nvSpPr>
        <p:spPr>
          <a:xfrm>
            <a:off x="4193843" y="1755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2" name="Google Shape;802;p61"/>
          <p:cNvSpPr txBox="1"/>
          <p:nvPr/>
        </p:nvSpPr>
        <p:spPr>
          <a:xfrm>
            <a:off x="4193843" y="2212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03" name="Google Shape;803;p61"/>
          <p:cNvCxnSpPr/>
          <p:nvPr/>
        </p:nvCxnSpPr>
        <p:spPr>
          <a:xfrm>
            <a:off x="5341950" y="1915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04" name="Google Shape;804;p61"/>
          <p:cNvCxnSpPr/>
          <p:nvPr/>
        </p:nvCxnSpPr>
        <p:spPr>
          <a:xfrm>
            <a:off x="5341950" y="2220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05" name="Google Shape;805;p61"/>
          <p:cNvCxnSpPr/>
          <p:nvPr/>
        </p:nvCxnSpPr>
        <p:spPr>
          <a:xfrm flipH="1" rot="10800000">
            <a:off x="6523050" y="19218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6" name="Google Shape;806;p61"/>
          <p:cNvSpPr txBox="1"/>
          <p:nvPr/>
        </p:nvSpPr>
        <p:spPr>
          <a:xfrm>
            <a:off x="6708443" y="1831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C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7" name="Google Shape;807;p61"/>
          <p:cNvSpPr txBox="1"/>
          <p:nvPr/>
        </p:nvSpPr>
        <p:spPr>
          <a:xfrm>
            <a:off x="6708443" y="2136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h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08" name="Google Shape;808;p61"/>
          <p:cNvCxnSpPr/>
          <p:nvPr/>
        </p:nvCxnSpPr>
        <p:spPr>
          <a:xfrm flipH="1" rot="10800000">
            <a:off x="6523050" y="22266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9" name="Google Shape;809;p61"/>
          <p:cNvSpPr txBox="1"/>
          <p:nvPr/>
        </p:nvSpPr>
        <p:spPr>
          <a:xfrm>
            <a:off x="2221175" y="3037375"/>
            <a:ext cx="5017500" cy="427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output, h, c</a:t>
            </a: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 = LSTM(256, </a:t>
            </a:r>
            <a:r>
              <a:rPr b="1" lang="en" sz="1800">
                <a:solidFill>
                  <a:srgbClr val="3C78D8"/>
                </a:solidFill>
                <a:latin typeface="Constantia"/>
                <a:ea typeface="Constantia"/>
                <a:cs typeface="Constantia"/>
                <a:sym typeface="Constantia"/>
              </a:rPr>
              <a:t>return_state=True</a:t>
            </a: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) &lt;input&gt;</a:t>
            </a:r>
            <a:endParaRPr sz="1200">
              <a:latin typeface="Constantia"/>
              <a:ea typeface="Constantia"/>
              <a:cs typeface="Constantia"/>
              <a:sym typeface="Constant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/>
        </p:nvSpPr>
        <p:spPr>
          <a:xfrm>
            <a:off x="354588" y="2175150"/>
            <a:ext cx="2948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How to provide a response to Email?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8401" y="519300"/>
            <a:ext cx="2516825" cy="421214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 txBox="1"/>
          <p:nvPr/>
        </p:nvSpPr>
        <p:spPr>
          <a:xfrm>
            <a:off x="6569075" y="3124875"/>
            <a:ext cx="22239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Suggested Answers</a:t>
            </a:r>
            <a:endParaRPr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98" name="Google Shape;98;p17"/>
          <p:cNvCxnSpPr/>
          <p:nvPr/>
        </p:nvCxnSpPr>
        <p:spPr>
          <a:xfrm flipH="1">
            <a:off x="5873050" y="3550550"/>
            <a:ext cx="907200" cy="566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62"/>
          <p:cNvSpPr txBox="1"/>
          <p:nvPr/>
        </p:nvSpPr>
        <p:spPr>
          <a:xfrm>
            <a:off x="1956150" y="2252250"/>
            <a:ext cx="52317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do I get hidden state ‘h’ of all Steps?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63"/>
          <p:cNvSpPr/>
          <p:nvPr/>
        </p:nvSpPr>
        <p:spPr>
          <a:xfrm>
            <a:off x="24673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0" name="Google Shape;820;p63"/>
          <p:cNvSpPr/>
          <p:nvPr/>
        </p:nvSpPr>
        <p:spPr>
          <a:xfrm>
            <a:off x="35341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1" name="Google Shape;821;p63"/>
          <p:cNvSpPr/>
          <p:nvPr/>
        </p:nvSpPr>
        <p:spPr>
          <a:xfrm>
            <a:off x="46009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2" name="Google Shape;822;p63"/>
          <p:cNvSpPr/>
          <p:nvPr/>
        </p:nvSpPr>
        <p:spPr>
          <a:xfrm>
            <a:off x="58963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23" name="Google Shape;823;p63"/>
          <p:cNvCxnSpPr/>
          <p:nvPr/>
        </p:nvCxnSpPr>
        <p:spPr>
          <a:xfrm>
            <a:off x="3094050" y="1923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4" name="Google Shape;824;p63"/>
          <p:cNvCxnSpPr/>
          <p:nvPr/>
        </p:nvCxnSpPr>
        <p:spPr>
          <a:xfrm>
            <a:off x="3094050" y="2228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5" name="Google Shape;825;p63"/>
          <p:cNvSpPr txBox="1"/>
          <p:nvPr/>
        </p:nvSpPr>
        <p:spPr>
          <a:xfrm>
            <a:off x="3127043" y="1755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26" name="Google Shape;826;p63"/>
          <p:cNvCxnSpPr/>
          <p:nvPr/>
        </p:nvCxnSpPr>
        <p:spPr>
          <a:xfrm>
            <a:off x="4160850" y="1923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7" name="Google Shape;827;p63"/>
          <p:cNvCxnSpPr/>
          <p:nvPr/>
        </p:nvCxnSpPr>
        <p:spPr>
          <a:xfrm>
            <a:off x="4160850" y="2228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8" name="Google Shape;828;p63"/>
          <p:cNvSpPr txBox="1"/>
          <p:nvPr/>
        </p:nvSpPr>
        <p:spPr>
          <a:xfrm>
            <a:off x="4193843" y="1755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9" name="Google Shape;829;p63"/>
          <p:cNvSpPr txBox="1"/>
          <p:nvPr/>
        </p:nvSpPr>
        <p:spPr>
          <a:xfrm>
            <a:off x="4193843" y="2288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h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30" name="Google Shape;830;p63"/>
          <p:cNvCxnSpPr/>
          <p:nvPr/>
        </p:nvCxnSpPr>
        <p:spPr>
          <a:xfrm>
            <a:off x="5341950" y="1915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31" name="Google Shape;831;p63"/>
          <p:cNvCxnSpPr/>
          <p:nvPr/>
        </p:nvCxnSpPr>
        <p:spPr>
          <a:xfrm>
            <a:off x="5341950" y="2220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32" name="Google Shape;832;p63"/>
          <p:cNvCxnSpPr/>
          <p:nvPr/>
        </p:nvCxnSpPr>
        <p:spPr>
          <a:xfrm flipH="1" rot="10800000">
            <a:off x="6523050" y="19218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3" name="Google Shape;833;p63"/>
          <p:cNvSpPr txBox="1"/>
          <p:nvPr/>
        </p:nvSpPr>
        <p:spPr>
          <a:xfrm>
            <a:off x="6708443" y="1831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4" name="Google Shape;834;p63"/>
          <p:cNvSpPr txBox="1"/>
          <p:nvPr/>
        </p:nvSpPr>
        <p:spPr>
          <a:xfrm>
            <a:off x="6708443" y="2136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h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35" name="Google Shape;835;p63"/>
          <p:cNvCxnSpPr/>
          <p:nvPr/>
        </p:nvCxnSpPr>
        <p:spPr>
          <a:xfrm flipH="1" rot="10800000">
            <a:off x="6523050" y="22266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6" name="Google Shape;836;p63"/>
          <p:cNvSpPr txBox="1"/>
          <p:nvPr/>
        </p:nvSpPr>
        <p:spPr>
          <a:xfrm>
            <a:off x="1527750" y="3048650"/>
            <a:ext cx="6088500" cy="427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Outputs </a:t>
            </a: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= LSTM(256, </a:t>
            </a:r>
            <a:r>
              <a:rPr b="1" lang="en" sz="1800">
                <a:solidFill>
                  <a:srgbClr val="3C78D8"/>
                </a:solidFill>
                <a:latin typeface="Constantia"/>
                <a:ea typeface="Constantia"/>
                <a:cs typeface="Constantia"/>
                <a:sym typeface="Constantia"/>
              </a:rPr>
              <a:t>return_sequences=True</a:t>
            </a: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) &lt;input&gt;</a:t>
            </a:r>
            <a:endParaRPr sz="1200"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837" name="Google Shape;837;p63"/>
          <p:cNvSpPr txBox="1"/>
          <p:nvPr/>
        </p:nvSpPr>
        <p:spPr>
          <a:xfrm>
            <a:off x="3127043" y="2288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h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4"/>
          <p:cNvSpPr txBox="1"/>
          <p:nvPr/>
        </p:nvSpPr>
        <p:spPr>
          <a:xfrm>
            <a:off x="1956150" y="2252250"/>
            <a:ext cx="52317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do I get all outputs, ‘h’ and ’c’ of last  Step?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65"/>
          <p:cNvSpPr/>
          <p:nvPr/>
        </p:nvSpPr>
        <p:spPr>
          <a:xfrm>
            <a:off x="24673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8" name="Google Shape;848;p65"/>
          <p:cNvSpPr/>
          <p:nvPr/>
        </p:nvSpPr>
        <p:spPr>
          <a:xfrm>
            <a:off x="35341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9" name="Google Shape;849;p65"/>
          <p:cNvSpPr/>
          <p:nvPr/>
        </p:nvSpPr>
        <p:spPr>
          <a:xfrm>
            <a:off x="46009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0" name="Google Shape;850;p65"/>
          <p:cNvSpPr/>
          <p:nvPr/>
        </p:nvSpPr>
        <p:spPr>
          <a:xfrm>
            <a:off x="58963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51" name="Google Shape;851;p65"/>
          <p:cNvCxnSpPr/>
          <p:nvPr/>
        </p:nvCxnSpPr>
        <p:spPr>
          <a:xfrm>
            <a:off x="3094050" y="1923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2" name="Google Shape;852;p65"/>
          <p:cNvCxnSpPr/>
          <p:nvPr/>
        </p:nvCxnSpPr>
        <p:spPr>
          <a:xfrm>
            <a:off x="3094050" y="2228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3" name="Google Shape;853;p65"/>
          <p:cNvSpPr txBox="1"/>
          <p:nvPr/>
        </p:nvSpPr>
        <p:spPr>
          <a:xfrm>
            <a:off x="3127043" y="1755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54" name="Google Shape;854;p65"/>
          <p:cNvCxnSpPr/>
          <p:nvPr/>
        </p:nvCxnSpPr>
        <p:spPr>
          <a:xfrm>
            <a:off x="4160850" y="1923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5" name="Google Shape;855;p65"/>
          <p:cNvCxnSpPr/>
          <p:nvPr/>
        </p:nvCxnSpPr>
        <p:spPr>
          <a:xfrm>
            <a:off x="4160850" y="2228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6" name="Google Shape;856;p65"/>
          <p:cNvSpPr txBox="1"/>
          <p:nvPr/>
        </p:nvSpPr>
        <p:spPr>
          <a:xfrm>
            <a:off x="4193843" y="1755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7" name="Google Shape;857;p65"/>
          <p:cNvSpPr txBox="1"/>
          <p:nvPr/>
        </p:nvSpPr>
        <p:spPr>
          <a:xfrm>
            <a:off x="4193843" y="2288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h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58" name="Google Shape;858;p65"/>
          <p:cNvCxnSpPr/>
          <p:nvPr/>
        </p:nvCxnSpPr>
        <p:spPr>
          <a:xfrm>
            <a:off x="5341950" y="1915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59" name="Google Shape;859;p65"/>
          <p:cNvCxnSpPr/>
          <p:nvPr/>
        </p:nvCxnSpPr>
        <p:spPr>
          <a:xfrm>
            <a:off x="5341950" y="2220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60" name="Google Shape;860;p65"/>
          <p:cNvCxnSpPr/>
          <p:nvPr/>
        </p:nvCxnSpPr>
        <p:spPr>
          <a:xfrm flipH="1" rot="10800000">
            <a:off x="6523050" y="19218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1" name="Google Shape;861;p65"/>
          <p:cNvSpPr txBox="1"/>
          <p:nvPr/>
        </p:nvSpPr>
        <p:spPr>
          <a:xfrm>
            <a:off x="6708443" y="1831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C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2" name="Google Shape;862;p65"/>
          <p:cNvSpPr txBox="1"/>
          <p:nvPr/>
        </p:nvSpPr>
        <p:spPr>
          <a:xfrm>
            <a:off x="6708443" y="2136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h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63" name="Google Shape;863;p65"/>
          <p:cNvCxnSpPr/>
          <p:nvPr/>
        </p:nvCxnSpPr>
        <p:spPr>
          <a:xfrm flipH="1" rot="10800000">
            <a:off x="6523050" y="22266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4" name="Google Shape;864;p65"/>
          <p:cNvSpPr txBox="1"/>
          <p:nvPr/>
        </p:nvSpPr>
        <p:spPr>
          <a:xfrm>
            <a:off x="1527750" y="3048650"/>
            <a:ext cx="6088500" cy="427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Outputs, h, c</a:t>
            </a: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 = LSTM(256, </a:t>
            </a:r>
            <a:r>
              <a:rPr b="1" lang="en" sz="1200">
                <a:solidFill>
                  <a:srgbClr val="3C78D8"/>
                </a:solidFill>
                <a:latin typeface="Constantia"/>
                <a:ea typeface="Constantia"/>
                <a:cs typeface="Constantia"/>
                <a:sym typeface="Constantia"/>
              </a:rPr>
              <a:t>return</a:t>
            </a:r>
            <a:r>
              <a:rPr b="1" lang="en" sz="1200">
                <a:solidFill>
                  <a:srgbClr val="3C78D8"/>
                </a:solidFill>
                <a:latin typeface="Constantia"/>
                <a:ea typeface="Constantia"/>
                <a:cs typeface="Constantia"/>
                <a:sym typeface="Constantia"/>
              </a:rPr>
              <a:t>_state=</a:t>
            </a:r>
            <a:r>
              <a:rPr b="1" lang="en" sz="1200">
                <a:solidFill>
                  <a:srgbClr val="3C78D8"/>
                </a:solidFill>
                <a:latin typeface="Constantia"/>
                <a:ea typeface="Constantia"/>
                <a:cs typeface="Constantia"/>
                <a:sym typeface="Constantia"/>
              </a:rPr>
              <a:t>True, return_sequences=True</a:t>
            </a: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) &lt;input&gt;</a:t>
            </a:r>
            <a:endParaRPr sz="1200"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865" name="Google Shape;865;p65"/>
          <p:cNvSpPr txBox="1"/>
          <p:nvPr/>
        </p:nvSpPr>
        <p:spPr>
          <a:xfrm>
            <a:off x="3127043" y="2288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h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66"/>
          <p:cNvSpPr txBox="1"/>
          <p:nvPr/>
        </p:nvSpPr>
        <p:spPr>
          <a:xfrm>
            <a:off x="1956150" y="2252250"/>
            <a:ext cx="52317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to feed encoder output to Decoder?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67"/>
          <p:cNvSpPr/>
          <p:nvPr/>
        </p:nvSpPr>
        <p:spPr>
          <a:xfrm>
            <a:off x="24673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6" name="Google Shape;876;p67"/>
          <p:cNvSpPr/>
          <p:nvPr/>
        </p:nvSpPr>
        <p:spPr>
          <a:xfrm>
            <a:off x="35341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7" name="Google Shape;877;p67"/>
          <p:cNvSpPr/>
          <p:nvPr/>
        </p:nvSpPr>
        <p:spPr>
          <a:xfrm>
            <a:off x="46009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8" name="Google Shape;878;p67"/>
          <p:cNvSpPr/>
          <p:nvPr/>
        </p:nvSpPr>
        <p:spPr>
          <a:xfrm>
            <a:off x="5896350" y="1773050"/>
            <a:ext cx="626700" cy="60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LSTM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79" name="Google Shape;879;p67"/>
          <p:cNvCxnSpPr/>
          <p:nvPr/>
        </p:nvCxnSpPr>
        <p:spPr>
          <a:xfrm>
            <a:off x="3094050" y="1923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0" name="Google Shape;880;p67"/>
          <p:cNvCxnSpPr/>
          <p:nvPr/>
        </p:nvCxnSpPr>
        <p:spPr>
          <a:xfrm>
            <a:off x="3094050" y="2228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1" name="Google Shape;881;p67"/>
          <p:cNvSpPr txBox="1"/>
          <p:nvPr/>
        </p:nvSpPr>
        <p:spPr>
          <a:xfrm>
            <a:off x="3127043" y="1755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82" name="Google Shape;882;p67"/>
          <p:cNvCxnSpPr/>
          <p:nvPr/>
        </p:nvCxnSpPr>
        <p:spPr>
          <a:xfrm>
            <a:off x="4160850" y="1923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3" name="Google Shape;883;p67"/>
          <p:cNvCxnSpPr/>
          <p:nvPr/>
        </p:nvCxnSpPr>
        <p:spPr>
          <a:xfrm>
            <a:off x="4160850" y="22281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4" name="Google Shape;884;p67"/>
          <p:cNvSpPr txBox="1"/>
          <p:nvPr/>
        </p:nvSpPr>
        <p:spPr>
          <a:xfrm>
            <a:off x="4193843" y="1755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5" name="Google Shape;885;p67"/>
          <p:cNvSpPr txBox="1"/>
          <p:nvPr/>
        </p:nvSpPr>
        <p:spPr>
          <a:xfrm>
            <a:off x="4193843" y="2288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86" name="Google Shape;886;p67"/>
          <p:cNvCxnSpPr/>
          <p:nvPr/>
        </p:nvCxnSpPr>
        <p:spPr>
          <a:xfrm>
            <a:off x="5341950" y="19155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87" name="Google Shape;887;p67"/>
          <p:cNvCxnSpPr/>
          <p:nvPr/>
        </p:nvCxnSpPr>
        <p:spPr>
          <a:xfrm>
            <a:off x="5341950" y="2220350"/>
            <a:ext cx="44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888" name="Google Shape;888;p67"/>
          <p:cNvCxnSpPr/>
          <p:nvPr/>
        </p:nvCxnSpPr>
        <p:spPr>
          <a:xfrm flipH="1" rot="10800000">
            <a:off x="6523050" y="19218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9" name="Google Shape;889;p67"/>
          <p:cNvSpPr txBox="1"/>
          <p:nvPr/>
        </p:nvSpPr>
        <p:spPr>
          <a:xfrm>
            <a:off x="6708443" y="1831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0" name="Google Shape;890;p67"/>
          <p:cNvSpPr txBox="1"/>
          <p:nvPr/>
        </p:nvSpPr>
        <p:spPr>
          <a:xfrm>
            <a:off x="6708443" y="2136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1" name="Google Shape;891;p67"/>
          <p:cNvCxnSpPr/>
          <p:nvPr/>
        </p:nvCxnSpPr>
        <p:spPr>
          <a:xfrm flipH="1" rot="10800000">
            <a:off x="6523050" y="222665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2" name="Google Shape;892;p67"/>
          <p:cNvSpPr txBox="1"/>
          <p:nvPr/>
        </p:nvSpPr>
        <p:spPr>
          <a:xfrm>
            <a:off x="1527750" y="3048650"/>
            <a:ext cx="6088500" cy="427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model_layer</a:t>
            </a: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 = LSTM(256, </a:t>
            </a:r>
            <a:r>
              <a:rPr b="1" lang="en" sz="1200">
                <a:solidFill>
                  <a:srgbClr val="3C78D8"/>
                </a:solidFill>
                <a:latin typeface="Constantia"/>
                <a:ea typeface="Constantia"/>
                <a:cs typeface="Constantia"/>
                <a:sym typeface="Constantia"/>
              </a:rPr>
              <a:t>initial_state=[h,c]</a:t>
            </a: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) &lt;input&gt;</a:t>
            </a:r>
            <a:endParaRPr sz="1200"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893" name="Google Shape;893;p67"/>
          <p:cNvSpPr txBox="1"/>
          <p:nvPr/>
        </p:nvSpPr>
        <p:spPr>
          <a:xfrm>
            <a:off x="3127043" y="22887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h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4" name="Google Shape;894;p67"/>
          <p:cNvSpPr txBox="1"/>
          <p:nvPr/>
        </p:nvSpPr>
        <p:spPr>
          <a:xfrm>
            <a:off x="1831643" y="18315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c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5" name="Google Shape;895;p67"/>
          <p:cNvSpPr txBox="1"/>
          <p:nvPr/>
        </p:nvSpPr>
        <p:spPr>
          <a:xfrm>
            <a:off x="1831643" y="2136350"/>
            <a:ext cx="374100" cy="1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h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6" name="Google Shape;896;p67"/>
          <p:cNvCxnSpPr/>
          <p:nvPr/>
        </p:nvCxnSpPr>
        <p:spPr>
          <a:xfrm flipH="1" rot="10800000">
            <a:off x="2202750" y="192260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7" name="Google Shape;897;p67"/>
          <p:cNvCxnSpPr/>
          <p:nvPr/>
        </p:nvCxnSpPr>
        <p:spPr>
          <a:xfrm flipH="1" rot="10800000">
            <a:off x="2202750" y="2227400"/>
            <a:ext cx="2316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68"/>
          <p:cNvSpPr txBox="1"/>
          <p:nvPr/>
        </p:nvSpPr>
        <p:spPr>
          <a:xfrm>
            <a:off x="1956150" y="2252250"/>
            <a:ext cx="52317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to work with with multiple Outputs?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69"/>
          <p:cNvSpPr txBox="1"/>
          <p:nvPr/>
        </p:nvSpPr>
        <p:spPr>
          <a:xfrm>
            <a:off x="2615850" y="1634675"/>
            <a:ext cx="3912300" cy="427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model </a:t>
            </a: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= Sequential()</a:t>
            </a:r>
            <a:endParaRPr sz="1200"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908" name="Google Shape;908;p69"/>
          <p:cNvSpPr txBox="1"/>
          <p:nvPr/>
        </p:nvSpPr>
        <p:spPr>
          <a:xfrm>
            <a:off x="2615850" y="2701475"/>
            <a:ext cx="3912300" cy="427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tantia"/>
                <a:ea typeface="Constantia"/>
                <a:cs typeface="Constantia"/>
                <a:sym typeface="Constantia"/>
              </a:rPr>
              <a:t>model = Model(....)</a:t>
            </a:r>
            <a:endParaRPr sz="1200">
              <a:latin typeface="Constantia"/>
              <a:ea typeface="Constantia"/>
              <a:cs typeface="Constantia"/>
              <a:sym typeface="Constantia"/>
            </a:endParaRPr>
          </a:p>
        </p:txBody>
      </p:sp>
      <p:cxnSp>
        <p:nvCxnSpPr>
          <p:cNvPr id="909" name="Google Shape;909;p69"/>
          <p:cNvCxnSpPr/>
          <p:nvPr/>
        </p:nvCxnSpPr>
        <p:spPr>
          <a:xfrm>
            <a:off x="3506525" y="1691250"/>
            <a:ext cx="2074500" cy="37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0" name="Google Shape;910;p69"/>
          <p:cNvCxnSpPr/>
          <p:nvPr/>
        </p:nvCxnSpPr>
        <p:spPr>
          <a:xfrm flipH="1">
            <a:off x="3528950" y="1646150"/>
            <a:ext cx="2119800" cy="39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70"/>
          <p:cNvSpPr txBox="1"/>
          <p:nvPr/>
        </p:nvSpPr>
        <p:spPr>
          <a:xfrm>
            <a:off x="944094" y="359125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Steps for Seq2Seq Model</a:t>
            </a:r>
            <a:endParaRPr sz="12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6" name="Google Shape;916;p70"/>
          <p:cNvSpPr txBox="1"/>
          <p:nvPr/>
        </p:nvSpPr>
        <p:spPr>
          <a:xfrm>
            <a:off x="670375" y="1011650"/>
            <a:ext cx="7020600" cy="39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Preparing Data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Download and extract sentences pairs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Separate out Encoder and Decoder Input data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Build Sequences for Encoder and Decoder Input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Padding Sequences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Build Decoder Output data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Building the Training Model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Build Encoder layers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Build Decoder layers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Build Model using both Encoder and Decoder layers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Train the model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71"/>
          <p:cNvSpPr txBox="1"/>
          <p:nvPr/>
        </p:nvSpPr>
        <p:spPr>
          <a:xfrm>
            <a:off x="944094" y="235800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Building Model for Prediction</a:t>
            </a:r>
            <a:endParaRPr sz="24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why?</a:t>
            </a:r>
            <a:endParaRPr sz="12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/>
        </p:nvSpPr>
        <p:spPr>
          <a:xfrm>
            <a:off x="4381500" y="1913100"/>
            <a:ext cx="4187100" cy="13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How do we build models which convert …</a:t>
            </a:r>
            <a:endParaRPr sz="16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 sequence into another sequence?</a:t>
            </a:r>
            <a:endParaRPr b="1" sz="16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675" y="1313850"/>
            <a:ext cx="2515801" cy="251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72"/>
          <p:cNvSpPr/>
          <p:nvPr/>
        </p:nvSpPr>
        <p:spPr>
          <a:xfrm>
            <a:off x="28467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Encoder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7" name="Google Shape;927;p72"/>
          <p:cNvSpPr/>
          <p:nvPr/>
        </p:nvSpPr>
        <p:spPr>
          <a:xfrm>
            <a:off x="5970950" y="1934725"/>
            <a:ext cx="2102700" cy="133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28" name="Google Shape;928;p72"/>
          <p:cNvCxnSpPr>
            <a:stCxn id="926" idx="3"/>
            <a:endCxn id="927" idx="1"/>
          </p:cNvCxnSpPr>
          <p:nvPr/>
        </p:nvCxnSpPr>
        <p:spPr>
          <a:xfrm>
            <a:off x="4949450" y="2603875"/>
            <a:ext cx="1021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9" name="Google Shape;929;p72"/>
          <p:cNvSpPr/>
          <p:nvPr/>
        </p:nvSpPr>
        <p:spPr>
          <a:xfrm>
            <a:off x="977450" y="2170225"/>
            <a:ext cx="955800" cy="867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Padded Input Sequences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30" name="Google Shape;930;p72"/>
          <p:cNvCxnSpPr>
            <a:stCxn id="929" idx="3"/>
            <a:endCxn id="926" idx="1"/>
          </p:cNvCxnSpPr>
          <p:nvPr/>
        </p:nvCxnSpPr>
        <p:spPr>
          <a:xfrm>
            <a:off x="1933250" y="2603875"/>
            <a:ext cx="9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1" name="Google Shape;931;p72"/>
          <p:cNvSpPr/>
          <p:nvPr/>
        </p:nvSpPr>
        <p:spPr>
          <a:xfrm>
            <a:off x="6479000" y="3742375"/>
            <a:ext cx="1086600" cy="9177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Padded Target Sequences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32" name="Google Shape;932;p72"/>
          <p:cNvCxnSpPr>
            <a:stCxn id="931" idx="0"/>
            <a:endCxn id="927" idx="2"/>
          </p:cNvCxnSpPr>
          <p:nvPr/>
        </p:nvCxnSpPr>
        <p:spPr>
          <a:xfrm rot="10800000">
            <a:off x="7022300" y="3273175"/>
            <a:ext cx="0" cy="469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3" name="Google Shape;933;p72"/>
          <p:cNvSpPr/>
          <p:nvPr/>
        </p:nvSpPr>
        <p:spPr>
          <a:xfrm>
            <a:off x="6479000" y="541975"/>
            <a:ext cx="1086600" cy="9177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Target Words (Shifted by one time step)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34" name="Google Shape;934;p72"/>
          <p:cNvCxnSpPr/>
          <p:nvPr/>
        </p:nvCxnSpPr>
        <p:spPr>
          <a:xfrm rot="10800000">
            <a:off x="7022300" y="1444075"/>
            <a:ext cx="0" cy="46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5" name="Google Shape;935;p72"/>
          <p:cNvSpPr txBox="1"/>
          <p:nvPr/>
        </p:nvSpPr>
        <p:spPr>
          <a:xfrm>
            <a:off x="4949450" y="2603875"/>
            <a:ext cx="9558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Sentence Embedding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36" name="Google Shape;936;p72"/>
          <p:cNvCxnSpPr/>
          <p:nvPr/>
        </p:nvCxnSpPr>
        <p:spPr>
          <a:xfrm>
            <a:off x="6117250" y="3589625"/>
            <a:ext cx="1763100" cy="1285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7" name="Google Shape;937;p72"/>
          <p:cNvCxnSpPr/>
          <p:nvPr/>
        </p:nvCxnSpPr>
        <p:spPr>
          <a:xfrm flipH="1">
            <a:off x="6170425" y="3579000"/>
            <a:ext cx="1784100" cy="1306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73"/>
          <p:cNvSpPr/>
          <p:nvPr/>
        </p:nvSpPr>
        <p:spPr>
          <a:xfrm>
            <a:off x="4142150" y="2246425"/>
            <a:ext cx="1021500" cy="86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Encoder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43" name="Google Shape;943;p73"/>
          <p:cNvCxnSpPr>
            <a:stCxn id="942" idx="3"/>
          </p:cNvCxnSpPr>
          <p:nvPr/>
        </p:nvCxnSpPr>
        <p:spPr>
          <a:xfrm flipH="1" rot="10800000">
            <a:off x="5163650" y="26782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4" name="Google Shape;944;p73"/>
          <p:cNvSpPr/>
          <p:nvPr/>
        </p:nvSpPr>
        <p:spPr>
          <a:xfrm>
            <a:off x="2653850" y="2246425"/>
            <a:ext cx="955800" cy="867300"/>
          </a:xfrm>
          <a:prstGeom prst="rect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Padded Input Sequences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45" name="Google Shape;945;p73"/>
          <p:cNvCxnSpPr>
            <a:stCxn id="944" idx="3"/>
            <a:endCxn id="942" idx="1"/>
          </p:cNvCxnSpPr>
          <p:nvPr/>
        </p:nvCxnSpPr>
        <p:spPr>
          <a:xfrm>
            <a:off x="3609650" y="2680075"/>
            <a:ext cx="532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6" name="Google Shape;946;p73"/>
          <p:cNvSpPr txBox="1"/>
          <p:nvPr/>
        </p:nvSpPr>
        <p:spPr>
          <a:xfrm>
            <a:off x="5940050" y="24514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[h,c]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7" name="Google Shape;947;p73"/>
          <p:cNvSpPr txBox="1"/>
          <p:nvPr/>
        </p:nvSpPr>
        <p:spPr>
          <a:xfrm>
            <a:off x="944094" y="462275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Encoder Model</a:t>
            </a:r>
            <a:endParaRPr sz="12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74"/>
          <p:cNvSpPr txBox="1"/>
          <p:nvPr/>
        </p:nvSpPr>
        <p:spPr>
          <a:xfrm>
            <a:off x="944094" y="462275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2. De</a:t>
            </a:r>
            <a:r>
              <a:rPr lang="en" sz="24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coder Model</a:t>
            </a:r>
            <a:endParaRPr sz="12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953" name="Google Shape;953;p74"/>
          <p:cNvSpPr/>
          <p:nvPr/>
        </p:nvSpPr>
        <p:spPr>
          <a:xfrm rot="-5400000">
            <a:off x="3039300" y="228577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4" name="Google Shape;954;p74"/>
          <p:cNvSpPr txBox="1"/>
          <p:nvPr/>
        </p:nvSpPr>
        <p:spPr>
          <a:xfrm>
            <a:off x="5483850" y="2188200"/>
            <a:ext cx="24873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What is the input to Decoder</a:t>
            </a: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955" name="Google Shape;955;p74"/>
          <p:cNvSpPr/>
          <p:nvPr/>
        </p:nvSpPr>
        <p:spPr>
          <a:xfrm>
            <a:off x="1756050" y="2255175"/>
            <a:ext cx="711300" cy="7185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Padded Target Sequences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56" name="Google Shape;956;p74"/>
          <p:cNvCxnSpPr>
            <a:stCxn id="955" idx="3"/>
          </p:cNvCxnSpPr>
          <p:nvPr/>
        </p:nvCxnSpPr>
        <p:spPr>
          <a:xfrm>
            <a:off x="2467350" y="2614425"/>
            <a:ext cx="64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7" name="Google Shape;957;p74"/>
          <p:cNvCxnSpPr/>
          <p:nvPr/>
        </p:nvCxnSpPr>
        <p:spPr>
          <a:xfrm>
            <a:off x="1348775" y="1911650"/>
            <a:ext cx="1348800" cy="1317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8" name="Google Shape;958;p74"/>
          <p:cNvCxnSpPr/>
          <p:nvPr/>
        </p:nvCxnSpPr>
        <p:spPr>
          <a:xfrm flipH="1">
            <a:off x="1465625" y="1922250"/>
            <a:ext cx="1327500" cy="1359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75"/>
          <p:cNvSpPr/>
          <p:nvPr/>
        </p:nvSpPr>
        <p:spPr>
          <a:xfrm rot="-5400000">
            <a:off x="2506250" y="22752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64" name="Google Shape;964;p75"/>
          <p:cNvCxnSpPr/>
          <p:nvPr/>
        </p:nvCxnSpPr>
        <p:spPr>
          <a:xfrm flipH="1" rot="10800000">
            <a:off x="1810850" y="2602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5" name="Google Shape;965;p75"/>
          <p:cNvSpPr txBox="1"/>
          <p:nvPr/>
        </p:nvSpPr>
        <p:spPr>
          <a:xfrm>
            <a:off x="1063250" y="23752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[h,c]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76"/>
          <p:cNvSpPr/>
          <p:nvPr/>
        </p:nvSpPr>
        <p:spPr>
          <a:xfrm rot="-5400000">
            <a:off x="2506250" y="22752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71" name="Google Shape;971;p76"/>
          <p:cNvCxnSpPr/>
          <p:nvPr/>
        </p:nvCxnSpPr>
        <p:spPr>
          <a:xfrm flipH="1" rot="10800000">
            <a:off x="1810850" y="2602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2" name="Google Shape;972;p76"/>
          <p:cNvSpPr txBox="1"/>
          <p:nvPr/>
        </p:nvSpPr>
        <p:spPr>
          <a:xfrm>
            <a:off x="1063250" y="23752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[h,c]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3" name="Google Shape;973;p76"/>
          <p:cNvSpPr txBox="1"/>
          <p:nvPr/>
        </p:nvSpPr>
        <p:spPr>
          <a:xfrm>
            <a:off x="5483850" y="2188200"/>
            <a:ext cx="24873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Anything else?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77"/>
          <p:cNvSpPr/>
          <p:nvPr/>
        </p:nvSpPr>
        <p:spPr>
          <a:xfrm rot="-5400000">
            <a:off x="2506250" y="22752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79" name="Google Shape;979;p77"/>
          <p:cNvCxnSpPr/>
          <p:nvPr/>
        </p:nvCxnSpPr>
        <p:spPr>
          <a:xfrm flipH="1" rot="10800000">
            <a:off x="1810850" y="2602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0" name="Google Shape;980;p77"/>
          <p:cNvSpPr txBox="1"/>
          <p:nvPr/>
        </p:nvSpPr>
        <p:spPr>
          <a:xfrm>
            <a:off x="1063250" y="23752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[h,c]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1" name="Google Shape;981;p77"/>
          <p:cNvSpPr txBox="1"/>
          <p:nvPr/>
        </p:nvSpPr>
        <p:spPr>
          <a:xfrm rot="-5400000">
            <a:off x="2567750" y="35904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&lt;start&gt;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82" name="Google Shape;982;p77"/>
          <p:cNvCxnSpPr>
            <a:stCxn id="981" idx="3"/>
            <a:endCxn id="978" idx="1"/>
          </p:cNvCxnSpPr>
          <p:nvPr/>
        </p:nvCxnSpPr>
        <p:spPr>
          <a:xfrm rot="10800000">
            <a:off x="2912150" y="30098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3" name="Google Shape;983;p77"/>
          <p:cNvSpPr txBox="1"/>
          <p:nvPr/>
        </p:nvSpPr>
        <p:spPr>
          <a:xfrm>
            <a:off x="5483850" y="2188200"/>
            <a:ext cx="24873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We know the first word always :)</a:t>
            </a:r>
            <a:endParaRPr sz="1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78"/>
          <p:cNvSpPr/>
          <p:nvPr/>
        </p:nvSpPr>
        <p:spPr>
          <a:xfrm rot="-5400000">
            <a:off x="2506250" y="22752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89" name="Google Shape;989;p78"/>
          <p:cNvCxnSpPr/>
          <p:nvPr/>
        </p:nvCxnSpPr>
        <p:spPr>
          <a:xfrm flipH="1" rot="10800000">
            <a:off x="1810850" y="2602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0" name="Google Shape;990;p78"/>
          <p:cNvSpPr txBox="1"/>
          <p:nvPr/>
        </p:nvSpPr>
        <p:spPr>
          <a:xfrm>
            <a:off x="1063250" y="23752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1" name="Google Shape;991;p78"/>
          <p:cNvSpPr txBox="1"/>
          <p:nvPr/>
        </p:nvSpPr>
        <p:spPr>
          <a:xfrm rot="-5400000">
            <a:off x="2596025" y="1458127"/>
            <a:ext cx="590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latin typeface="Roboto"/>
                <a:ea typeface="Roboto"/>
                <a:cs typeface="Roboto"/>
                <a:sym typeface="Roboto"/>
              </a:rPr>
              <a:t>1</a:t>
            </a:r>
            <a:endParaRPr b="1" baseline="-25000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2" name="Google Shape;992;p78"/>
          <p:cNvSpPr txBox="1"/>
          <p:nvPr/>
        </p:nvSpPr>
        <p:spPr>
          <a:xfrm rot="-5400000">
            <a:off x="2567750" y="35904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&lt;start&gt;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93" name="Google Shape;993;p78"/>
          <p:cNvCxnSpPr>
            <a:stCxn id="992" idx="3"/>
            <a:endCxn id="988" idx="1"/>
          </p:cNvCxnSpPr>
          <p:nvPr/>
        </p:nvCxnSpPr>
        <p:spPr>
          <a:xfrm rot="10800000">
            <a:off x="2912150" y="30098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4" name="Google Shape;994;p78"/>
          <p:cNvCxnSpPr/>
          <p:nvPr/>
        </p:nvCxnSpPr>
        <p:spPr>
          <a:xfrm flipH="1" rot="10800000">
            <a:off x="2907950" y="1886525"/>
            <a:ext cx="84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5" name="Google Shape;995;p78"/>
          <p:cNvSpPr txBox="1"/>
          <p:nvPr/>
        </p:nvSpPr>
        <p:spPr>
          <a:xfrm>
            <a:off x="5483850" y="2188200"/>
            <a:ext cx="24873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3 Outputs - Next word, New H and C state</a:t>
            </a:r>
            <a:endParaRPr sz="1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996" name="Google Shape;996;p78"/>
          <p:cNvCxnSpPr/>
          <p:nvPr/>
        </p:nvCxnSpPr>
        <p:spPr>
          <a:xfrm flipH="1" rot="10800000">
            <a:off x="3258650" y="2602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7" name="Google Shape;997;p78"/>
          <p:cNvSpPr txBox="1"/>
          <p:nvPr/>
        </p:nvSpPr>
        <p:spPr>
          <a:xfrm>
            <a:off x="4186350" y="23752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79"/>
          <p:cNvSpPr/>
          <p:nvPr/>
        </p:nvSpPr>
        <p:spPr>
          <a:xfrm rot="-5400000">
            <a:off x="2506250" y="22752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03" name="Google Shape;1003;p79"/>
          <p:cNvCxnSpPr/>
          <p:nvPr/>
        </p:nvCxnSpPr>
        <p:spPr>
          <a:xfrm flipH="1" rot="10800000">
            <a:off x="1810850" y="2602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4" name="Google Shape;1004;p79"/>
          <p:cNvSpPr txBox="1"/>
          <p:nvPr/>
        </p:nvSpPr>
        <p:spPr>
          <a:xfrm>
            <a:off x="1063250" y="23752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5" name="Google Shape;1005;p79"/>
          <p:cNvSpPr txBox="1"/>
          <p:nvPr/>
        </p:nvSpPr>
        <p:spPr>
          <a:xfrm rot="-5400000">
            <a:off x="2596025" y="1458127"/>
            <a:ext cx="590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latin typeface="Roboto"/>
                <a:ea typeface="Roboto"/>
                <a:cs typeface="Roboto"/>
                <a:sym typeface="Roboto"/>
              </a:rPr>
              <a:t>1</a:t>
            </a:r>
            <a:endParaRPr b="1" baseline="-25000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6" name="Google Shape;1006;p79"/>
          <p:cNvSpPr txBox="1"/>
          <p:nvPr/>
        </p:nvSpPr>
        <p:spPr>
          <a:xfrm rot="-5400000">
            <a:off x="2567750" y="35904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&lt;start&gt;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07" name="Google Shape;1007;p79"/>
          <p:cNvCxnSpPr>
            <a:stCxn id="1006" idx="3"/>
            <a:endCxn id="1002" idx="1"/>
          </p:cNvCxnSpPr>
          <p:nvPr/>
        </p:nvCxnSpPr>
        <p:spPr>
          <a:xfrm rot="10800000">
            <a:off x="2912150" y="30098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8" name="Google Shape;1008;p79"/>
          <p:cNvCxnSpPr/>
          <p:nvPr/>
        </p:nvCxnSpPr>
        <p:spPr>
          <a:xfrm flipH="1" rot="10800000">
            <a:off x="2907950" y="1886525"/>
            <a:ext cx="84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09" name="Google Shape;1009;p79"/>
          <p:cNvSpPr txBox="1"/>
          <p:nvPr/>
        </p:nvSpPr>
        <p:spPr>
          <a:xfrm>
            <a:off x="5483850" y="2188200"/>
            <a:ext cx="24873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3 Outputs - Next word, New H and C state</a:t>
            </a:r>
            <a:endParaRPr sz="1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1010" name="Google Shape;1010;p79"/>
          <p:cNvCxnSpPr/>
          <p:nvPr/>
        </p:nvCxnSpPr>
        <p:spPr>
          <a:xfrm flipH="1" rot="10800000">
            <a:off x="3258650" y="2602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1" name="Google Shape;1011;p79"/>
          <p:cNvSpPr txBox="1"/>
          <p:nvPr/>
        </p:nvSpPr>
        <p:spPr>
          <a:xfrm>
            <a:off x="4186350" y="23752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2" name="Google Shape;1012;p79"/>
          <p:cNvSpPr txBox="1"/>
          <p:nvPr/>
        </p:nvSpPr>
        <p:spPr>
          <a:xfrm>
            <a:off x="5483850" y="3712200"/>
            <a:ext cx="2487300" cy="7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What should be done next</a:t>
            </a: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80"/>
          <p:cNvSpPr/>
          <p:nvPr/>
        </p:nvSpPr>
        <p:spPr>
          <a:xfrm rot="-5400000">
            <a:off x="2582450" y="26562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18" name="Google Shape;1018;p80"/>
          <p:cNvCxnSpPr/>
          <p:nvPr/>
        </p:nvCxnSpPr>
        <p:spPr>
          <a:xfrm flipH="1" rot="10800000">
            <a:off x="1887050" y="2983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19" name="Google Shape;1019;p80"/>
          <p:cNvSpPr txBox="1"/>
          <p:nvPr/>
        </p:nvSpPr>
        <p:spPr>
          <a:xfrm>
            <a:off x="1139450" y="27562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0" name="Google Shape;1020;p80"/>
          <p:cNvSpPr txBox="1"/>
          <p:nvPr/>
        </p:nvSpPr>
        <p:spPr>
          <a:xfrm rot="-5400000">
            <a:off x="2672225" y="1839127"/>
            <a:ext cx="590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latin typeface="Roboto"/>
                <a:ea typeface="Roboto"/>
                <a:cs typeface="Roboto"/>
                <a:sym typeface="Roboto"/>
              </a:rPr>
              <a:t>1</a:t>
            </a:r>
            <a:endParaRPr b="1" baseline="-25000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1" name="Google Shape;1021;p80"/>
          <p:cNvSpPr txBox="1"/>
          <p:nvPr/>
        </p:nvSpPr>
        <p:spPr>
          <a:xfrm rot="-5400000">
            <a:off x="2643950" y="39714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&lt;start&gt;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22" name="Google Shape;1022;p80"/>
          <p:cNvCxnSpPr>
            <a:stCxn id="1021" idx="3"/>
            <a:endCxn id="1017" idx="1"/>
          </p:cNvCxnSpPr>
          <p:nvPr/>
        </p:nvCxnSpPr>
        <p:spPr>
          <a:xfrm rot="10800000">
            <a:off x="2988350" y="33908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3" name="Google Shape;1023;p80"/>
          <p:cNvCxnSpPr/>
          <p:nvPr/>
        </p:nvCxnSpPr>
        <p:spPr>
          <a:xfrm flipH="1" rot="10800000">
            <a:off x="2984150" y="2267525"/>
            <a:ext cx="84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4" name="Google Shape;1024;p80"/>
          <p:cNvSpPr txBox="1"/>
          <p:nvPr/>
        </p:nvSpPr>
        <p:spPr>
          <a:xfrm>
            <a:off x="3365000" y="484225"/>
            <a:ext cx="34542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Run Decoder again</a:t>
            </a:r>
            <a:endParaRPr sz="1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1025" name="Google Shape;1025;p80"/>
          <p:cNvCxnSpPr/>
          <p:nvPr/>
        </p:nvCxnSpPr>
        <p:spPr>
          <a:xfrm flipH="1" rot="10800000">
            <a:off x="3334850" y="2983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6" name="Google Shape;1026;p80"/>
          <p:cNvSpPr txBox="1"/>
          <p:nvPr/>
        </p:nvSpPr>
        <p:spPr>
          <a:xfrm>
            <a:off x="3334850" y="25153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7" name="Google Shape;1027;p80"/>
          <p:cNvSpPr/>
          <p:nvPr/>
        </p:nvSpPr>
        <p:spPr>
          <a:xfrm rot="-5400000">
            <a:off x="4030250" y="26562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8" name="Google Shape;1028;p80"/>
          <p:cNvSpPr txBox="1"/>
          <p:nvPr/>
        </p:nvSpPr>
        <p:spPr>
          <a:xfrm rot="-5400000">
            <a:off x="4120025" y="1839127"/>
            <a:ext cx="590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latin typeface="Roboto"/>
                <a:ea typeface="Roboto"/>
                <a:cs typeface="Roboto"/>
                <a:sym typeface="Roboto"/>
              </a:rPr>
              <a:t>2</a:t>
            </a:r>
            <a:endParaRPr b="1" baseline="-25000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9" name="Google Shape;1029;p80"/>
          <p:cNvSpPr txBox="1"/>
          <p:nvPr/>
        </p:nvSpPr>
        <p:spPr>
          <a:xfrm rot="-5400000">
            <a:off x="4091750" y="39714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30" name="Google Shape;1030;p80"/>
          <p:cNvCxnSpPr>
            <a:stCxn id="1029" idx="3"/>
            <a:endCxn id="1027" idx="1"/>
          </p:cNvCxnSpPr>
          <p:nvPr/>
        </p:nvCxnSpPr>
        <p:spPr>
          <a:xfrm rot="10800000">
            <a:off x="4436150" y="33908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1" name="Google Shape;1031;p80"/>
          <p:cNvCxnSpPr/>
          <p:nvPr/>
        </p:nvCxnSpPr>
        <p:spPr>
          <a:xfrm flipH="1" rot="10800000">
            <a:off x="4431950" y="2267525"/>
            <a:ext cx="84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2" name="Google Shape;1032;p80"/>
          <p:cNvCxnSpPr/>
          <p:nvPr/>
        </p:nvCxnSpPr>
        <p:spPr>
          <a:xfrm flipH="1" rot="10800000">
            <a:off x="4782650" y="2983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3" name="Google Shape;1033;p80"/>
          <p:cNvSpPr txBox="1"/>
          <p:nvPr/>
        </p:nvSpPr>
        <p:spPr>
          <a:xfrm>
            <a:off x="4782650" y="25153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4" name="Google Shape;1034;p80"/>
          <p:cNvSpPr/>
          <p:nvPr/>
        </p:nvSpPr>
        <p:spPr>
          <a:xfrm>
            <a:off x="3111725" y="1985975"/>
            <a:ext cx="1168225" cy="2102800"/>
          </a:xfrm>
          <a:custGeom>
            <a:rect b="b" l="l" r="r" t="t"/>
            <a:pathLst>
              <a:path extrusionOk="0" h="84112" w="46729">
                <a:moveTo>
                  <a:pt x="0" y="0"/>
                </a:moveTo>
                <a:cubicBezTo>
                  <a:pt x="2195" y="5593"/>
                  <a:pt x="9771" y="21736"/>
                  <a:pt x="13169" y="33560"/>
                </a:cubicBezTo>
                <a:cubicBezTo>
                  <a:pt x="16568" y="45384"/>
                  <a:pt x="14798" y="62518"/>
                  <a:pt x="20391" y="70943"/>
                </a:cubicBezTo>
                <a:cubicBezTo>
                  <a:pt x="25984" y="79368"/>
                  <a:pt x="42339" y="81917"/>
                  <a:pt x="46729" y="8411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81"/>
          <p:cNvSpPr/>
          <p:nvPr/>
        </p:nvSpPr>
        <p:spPr>
          <a:xfrm rot="-5400000">
            <a:off x="2582450" y="26562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0" name="Google Shape;1040;p81"/>
          <p:cNvCxnSpPr/>
          <p:nvPr/>
        </p:nvCxnSpPr>
        <p:spPr>
          <a:xfrm flipH="1" rot="10800000">
            <a:off x="1887050" y="2983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1" name="Google Shape;1041;p81"/>
          <p:cNvSpPr txBox="1"/>
          <p:nvPr/>
        </p:nvSpPr>
        <p:spPr>
          <a:xfrm>
            <a:off x="1139450" y="27562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2" name="Google Shape;1042;p81"/>
          <p:cNvSpPr txBox="1"/>
          <p:nvPr/>
        </p:nvSpPr>
        <p:spPr>
          <a:xfrm rot="-5400000">
            <a:off x="2672225" y="1839127"/>
            <a:ext cx="590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latin typeface="Roboto"/>
                <a:ea typeface="Roboto"/>
                <a:cs typeface="Roboto"/>
                <a:sym typeface="Roboto"/>
              </a:rPr>
              <a:t>1</a:t>
            </a:r>
            <a:endParaRPr b="1" baseline="-25000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3" name="Google Shape;1043;p81"/>
          <p:cNvSpPr txBox="1"/>
          <p:nvPr/>
        </p:nvSpPr>
        <p:spPr>
          <a:xfrm rot="-5400000">
            <a:off x="2643950" y="39714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&lt;start&gt;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44" name="Google Shape;1044;p81"/>
          <p:cNvCxnSpPr>
            <a:stCxn id="1043" idx="3"/>
            <a:endCxn id="1039" idx="1"/>
          </p:cNvCxnSpPr>
          <p:nvPr/>
        </p:nvCxnSpPr>
        <p:spPr>
          <a:xfrm rot="10800000">
            <a:off x="2988350" y="33908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5" name="Google Shape;1045;p81"/>
          <p:cNvCxnSpPr/>
          <p:nvPr/>
        </p:nvCxnSpPr>
        <p:spPr>
          <a:xfrm flipH="1" rot="10800000">
            <a:off x="2984150" y="2267525"/>
            <a:ext cx="84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6" name="Google Shape;1046;p81"/>
          <p:cNvSpPr txBox="1"/>
          <p:nvPr/>
        </p:nvSpPr>
        <p:spPr>
          <a:xfrm>
            <a:off x="3365000" y="484225"/>
            <a:ext cx="34542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...and</a:t>
            </a:r>
            <a:r>
              <a:rPr lang="en" sz="1800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again</a:t>
            </a:r>
            <a:endParaRPr sz="1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1047" name="Google Shape;1047;p81"/>
          <p:cNvCxnSpPr/>
          <p:nvPr/>
        </p:nvCxnSpPr>
        <p:spPr>
          <a:xfrm flipH="1" rot="10800000">
            <a:off x="3334850" y="2983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48" name="Google Shape;1048;p81"/>
          <p:cNvSpPr txBox="1"/>
          <p:nvPr/>
        </p:nvSpPr>
        <p:spPr>
          <a:xfrm>
            <a:off x="3334850" y="25153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9" name="Google Shape;1049;p81"/>
          <p:cNvSpPr/>
          <p:nvPr/>
        </p:nvSpPr>
        <p:spPr>
          <a:xfrm rot="-5400000">
            <a:off x="4030250" y="26562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0" name="Google Shape;1050;p81"/>
          <p:cNvSpPr txBox="1"/>
          <p:nvPr/>
        </p:nvSpPr>
        <p:spPr>
          <a:xfrm rot="-5400000">
            <a:off x="4120025" y="1839127"/>
            <a:ext cx="590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latin typeface="Roboto"/>
                <a:ea typeface="Roboto"/>
                <a:cs typeface="Roboto"/>
                <a:sym typeface="Roboto"/>
              </a:rPr>
              <a:t>2</a:t>
            </a:r>
            <a:endParaRPr b="1" baseline="-25000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1" name="Google Shape;1051;p81"/>
          <p:cNvSpPr txBox="1"/>
          <p:nvPr/>
        </p:nvSpPr>
        <p:spPr>
          <a:xfrm rot="-5400000">
            <a:off x="4091750" y="39714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52" name="Google Shape;1052;p81"/>
          <p:cNvCxnSpPr>
            <a:stCxn id="1051" idx="3"/>
            <a:endCxn id="1049" idx="1"/>
          </p:cNvCxnSpPr>
          <p:nvPr/>
        </p:nvCxnSpPr>
        <p:spPr>
          <a:xfrm rot="10800000">
            <a:off x="4436150" y="33908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3" name="Google Shape;1053;p81"/>
          <p:cNvCxnSpPr/>
          <p:nvPr/>
        </p:nvCxnSpPr>
        <p:spPr>
          <a:xfrm flipH="1" rot="10800000">
            <a:off x="4431950" y="2267525"/>
            <a:ext cx="84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4" name="Google Shape;1054;p81"/>
          <p:cNvCxnSpPr/>
          <p:nvPr/>
        </p:nvCxnSpPr>
        <p:spPr>
          <a:xfrm flipH="1" rot="10800000">
            <a:off x="4782650" y="2983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5" name="Google Shape;1055;p81"/>
          <p:cNvSpPr txBox="1"/>
          <p:nvPr/>
        </p:nvSpPr>
        <p:spPr>
          <a:xfrm>
            <a:off x="4782650" y="25153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6" name="Google Shape;1056;p81"/>
          <p:cNvSpPr/>
          <p:nvPr/>
        </p:nvSpPr>
        <p:spPr>
          <a:xfrm>
            <a:off x="3111725" y="1985975"/>
            <a:ext cx="1168225" cy="2102800"/>
          </a:xfrm>
          <a:custGeom>
            <a:rect b="b" l="l" r="r" t="t"/>
            <a:pathLst>
              <a:path extrusionOk="0" h="84112" w="46729">
                <a:moveTo>
                  <a:pt x="0" y="0"/>
                </a:moveTo>
                <a:cubicBezTo>
                  <a:pt x="2195" y="5593"/>
                  <a:pt x="9771" y="21736"/>
                  <a:pt x="13169" y="33560"/>
                </a:cubicBezTo>
                <a:cubicBezTo>
                  <a:pt x="16568" y="45384"/>
                  <a:pt x="14798" y="62518"/>
                  <a:pt x="20391" y="70943"/>
                </a:cubicBezTo>
                <a:cubicBezTo>
                  <a:pt x="25984" y="79368"/>
                  <a:pt x="42339" y="81917"/>
                  <a:pt x="46729" y="8411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stealth"/>
          </a:ln>
        </p:spPr>
      </p:sp>
      <p:sp>
        <p:nvSpPr>
          <p:cNvPr id="1057" name="Google Shape;1057;p81"/>
          <p:cNvSpPr/>
          <p:nvPr/>
        </p:nvSpPr>
        <p:spPr>
          <a:xfrm rot="-5400000">
            <a:off x="5478050" y="26562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8" name="Google Shape;1058;p81"/>
          <p:cNvSpPr txBox="1"/>
          <p:nvPr/>
        </p:nvSpPr>
        <p:spPr>
          <a:xfrm rot="-5400000">
            <a:off x="5567825" y="1839127"/>
            <a:ext cx="590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latin typeface="Roboto"/>
                <a:ea typeface="Roboto"/>
                <a:cs typeface="Roboto"/>
                <a:sym typeface="Roboto"/>
              </a:rPr>
              <a:t>3</a:t>
            </a:r>
            <a:endParaRPr b="1" baseline="-25000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9" name="Google Shape;1059;p81"/>
          <p:cNvSpPr txBox="1"/>
          <p:nvPr/>
        </p:nvSpPr>
        <p:spPr>
          <a:xfrm rot="-5400000">
            <a:off x="5539550" y="39714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60" name="Google Shape;1060;p81"/>
          <p:cNvCxnSpPr/>
          <p:nvPr/>
        </p:nvCxnSpPr>
        <p:spPr>
          <a:xfrm flipH="1" rot="10800000">
            <a:off x="6230450" y="29830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1" name="Google Shape;1061;p81"/>
          <p:cNvSpPr txBox="1"/>
          <p:nvPr/>
        </p:nvSpPr>
        <p:spPr>
          <a:xfrm>
            <a:off x="6230450" y="25153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62" name="Google Shape;1062;p81"/>
          <p:cNvCxnSpPr/>
          <p:nvPr/>
        </p:nvCxnSpPr>
        <p:spPr>
          <a:xfrm flipH="1" rot="10800000">
            <a:off x="5879750" y="2267525"/>
            <a:ext cx="84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3" name="Google Shape;1063;p81"/>
          <p:cNvCxnSpPr/>
          <p:nvPr/>
        </p:nvCxnSpPr>
        <p:spPr>
          <a:xfrm rot="10800000">
            <a:off x="5883950" y="33908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4" name="Google Shape;1064;p81"/>
          <p:cNvSpPr/>
          <p:nvPr/>
        </p:nvSpPr>
        <p:spPr>
          <a:xfrm>
            <a:off x="4559525" y="1985975"/>
            <a:ext cx="1168225" cy="2102800"/>
          </a:xfrm>
          <a:custGeom>
            <a:rect b="b" l="l" r="r" t="t"/>
            <a:pathLst>
              <a:path extrusionOk="0" h="84112" w="46729">
                <a:moveTo>
                  <a:pt x="0" y="0"/>
                </a:moveTo>
                <a:cubicBezTo>
                  <a:pt x="2195" y="5593"/>
                  <a:pt x="9771" y="21736"/>
                  <a:pt x="13169" y="33560"/>
                </a:cubicBezTo>
                <a:cubicBezTo>
                  <a:pt x="16568" y="45384"/>
                  <a:pt x="14798" y="62518"/>
                  <a:pt x="20391" y="70943"/>
                </a:cubicBezTo>
                <a:cubicBezTo>
                  <a:pt x="25984" y="79368"/>
                  <a:pt x="42339" y="81917"/>
                  <a:pt x="46729" y="8411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5963850" y="2003000"/>
            <a:ext cx="3180000" cy="10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Understanding</a:t>
            </a:r>
            <a:endParaRPr sz="17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Language Translation</a:t>
            </a:r>
            <a:endParaRPr sz="7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9638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82"/>
          <p:cNvSpPr/>
          <p:nvPr/>
        </p:nvSpPr>
        <p:spPr>
          <a:xfrm rot="-5400000">
            <a:off x="2125250" y="25800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70" name="Google Shape;1070;p82"/>
          <p:cNvCxnSpPr/>
          <p:nvPr/>
        </p:nvCxnSpPr>
        <p:spPr>
          <a:xfrm flipH="1" rot="10800000">
            <a:off x="1429850" y="29068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1" name="Google Shape;1071;p82"/>
          <p:cNvSpPr txBox="1"/>
          <p:nvPr/>
        </p:nvSpPr>
        <p:spPr>
          <a:xfrm>
            <a:off x="682250" y="26800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2" name="Google Shape;1072;p82"/>
          <p:cNvSpPr txBox="1"/>
          <p:nvPr/>
        </p:nvSpPr>
        <p:spPr>
          <a:xfrm rot="-5400000">
            <a:off x="2215025" y="1762927"/>
            <a:ext cx="590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latin typeface="Roboto"/>
                <a:ea typeface="Roboto"/>
                <a:cs typeface="Roboto"/>
                <a:sym typeface="Roboto"/>
              </a:rPr>
              <a:t>1</a:t>
            </a:r>
            <a:endParaRPr b="1" baseline="-25000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3" name="Google Shape;1073;p82"/>
          <p:cNvSpPr txBox="1"/>
          <p:nvPr/>
        </p:nvSpPr>
        <p:spPr>
          <a:xfrm rot="-5400000">
            <a:off x="2186750" y="38952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&lt;start&gt;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74" name="Google Shape;1074;p82"/>
          <p:cNvCxnSpPr>
            <a:stCxn id="1073" idx="3"/>
            <a:endCxn id="1069" idx="1"/>
          </p:cNvCxnSpPr>
          <p:nvPr/>
        </p:nvCxnSpPr>
        <p:spPr>
          <a:xfrm rot="10800000">
            <a:off x="2531150" y="33146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75" name="Google Shape;1075;p82"/>
          <p:cNvCxnSpPr/>
          <p:nvPr/>
        </p:nvCxnSpPr>
        <p:spPr>
          <a:xfrm flipH="1" rot="10800000">
            <a:off x="2526950" y="2191325"/>
            <a:ext cx="84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6" name="Google Shape;1076;p82"/>
          <p:cNvSpPr txBox="1"/>
          <p:nvPr/>
        </p:nvSpPr>
        <p:spPr>
          <a:xfrm>
            <a:off x="3365000" y="484225"/>
            <a:ext cx="34542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...and again</a:t>
            </a:r>
            <a:endParaRPr sz="1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1077" name="Google Shape;1077;p82"/>
          <p:cNvCxnSpPr/>
          <p:nvPr/>
        </p:nvCxnSpPr>
        <p:spPr>
          <a:xfrm flipH="1" rot="10800000">
            <a:off x="2877650" y="29068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8" name="Google Shape;1078;p82"/>
          <p:cNvSpPr txBox="1"/>
          <p:nvPr/>
        </p:nvSpPr>
        <p:spPr>
          <a:xfrm>
            <a:off x="2877650" y="24391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9" name="Google Shape;1079;p82"/>
          <p:cNvSpPr/>
          <p:nvPr/>
        </p:nvSpPr>
        <p:spPr>
          <a:xfrm rot="-5400000">
            <a:off x="3573050" y="25800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0" name="Google Shape;1080;p82"/>
          <p:cNvSpPr txBox="1"/>
          <p:nvPr/>
        </p:nvSpPr>
        <p:spPr>
          <a:xfrm rot="-5400000">
            <a:off x="3662825" y="1762927"/>
            <a:ext cx="590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latin typeface="Roboto"/>
                <a:ea typeface="Roboto"/>
                <a:cs typeface="Roboto"/>
                <a:sym typeface="Roboto"/>
              </a:rPr>
              <a:t>2</a:t>
            </a:r>
            <a:endParaRPr b="1" baseline="-25000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1" name="Google Shape;1081;p82"/>
          <p:cNvSpPr txBox="1"/>
          <p:nvPr/>
        </p:nvSpPr>
        <p:spPr>
          <a:xfrm rot="-5400000">
            <a:off x="3634550" y="38952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82" name="Google Shape;1082;p82"/>
          <p:cNvCxnSpPr>
            <a:stCxn id="1081" idx="3"/>
            <a:endCxn id="1079" idx="1"/>
          </p:cNvCxnSpPr>
          <p:nvPr/>
        </p:nvCxnSpPr>
        <p:spPr>
          <a:xfrm rot="10800000">
            <a:off x="3978950" y="33146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3" name="Google Shape;1083;p82"/>
          <p:cNvCxnSpPr/>
          <p:nvPr/>
        </p:nvCxnSpPr>
        <p:spPr>
          <a:xfrm flipH="1" rot="10800000">
            <a:off x="3974750" y="2191325"/>
            <a:ext cx="84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4" name="Google Shape;1084;p82"/>
          <p:cNvCxnSpPr/>
          <p:nvPr/>
        </p:nvCxnSpPr>
        <p:spPr>
          <a:xfrm flipH="1" rot="10800000">
            <a:off x="4325450" y="29068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85" name="Google Shape;1085;p82"/>
          <p:cNvSpPr txBox="1"/>
          <p:nvPr/>
        </p:nvSpPr>
        <p:spPr>
          <a:xfrm>
            <a:off x="4325450" y="24391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6" name="Google Shape;1086;p82"/>
          <p:cNvSpPr/>
          <p:nvPr/>
        </p:nvSpPr>
        <p:spPr>
          <a:xfrm>
            <a:off x="2654525" y="1909775"/>
            <a:ext cx="1168225" cy="2102800"/>
          </a:xfrm>
          <a:custGeom>
            <a:rect b="b" l="l" r="r" t="t"/>
            <a:pathLst>
              <a:path extrusionOk="0" h="84112" w="46729">
                <a:moveTo>
                  <a:pt x="0" y="0"/>
                </a:moveTo>
                <a:cubicBezTo>
                  <a:pt x="2195" y="5593"/>
                  <a:pt x="9771" y="21736"/>
                  <a:pt x="13169" y="33560"/>
                </a:cubicBezTo>
                <a:cubicBezTo>
                  <a:pt x="16568" y="45384"/>
                  <a:pt x="14798" y="62518"/>
                  <a:pt x="20391" y="70943"/>
                </a:cubicBezTo>
                <a:cubicBezTo>
                  <a:pt x="25984" y="79368"/>
                  <a:pt x="42339" y="81917"/>
                  <a:pt x="46729" y="8411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stealth"/>
          </a:ln>
        </p:spPr>
      </p:sp>
      <p:sp>
        <p:nvSpPr>
          <p:cNvPr id="1087" name="Google Shape;1087;p82"/>
          <p:cNvSpPr/>
          <p:nvPr/>
        </p:nvSpPr>
        <p:spPr>
          <a:xfrm rot="-5400000">
            <a:off x="5020850" y="25800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8" name="Google Shape;1088;p82"/>
          <p:cNvSpPr txBox="1"/>
          <p:nvPr/>
        </p:nvSpPr>
        <p:spPr>
          <a:xfrm rot="-5400000">
            <a:off x="5110625" y="1762927"/>
            <a:ext cx="590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latin typeface="Roboto"/>
                <a:ea typeface="Roboto"/>
                <a:cs typeface="Roboto"/>
                <a:sym typeface="Roboto"/>
              </a:rPr>
              <a:t>3</a:t>
            </a:r>
            <a:endParaRPr b="1" baseline="-25000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9" name="Google Shape;1089;p82"/>
          <p:cNvSpPr txBox="1"/>
          <p:nvPr/>
        </p:nvSpPr>
        <p:spPr>
          <a:xfrm rot="-5400000">
            <a:off x="5082350" y="38952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90" name="Google Shape;1090;p82"/>
          <p:cNvCxnSpPr/>
          <p:nvPr/>
        </p:nvCxnSpPr>
        <p:spPr>
          <a:xfrm flipH="1" rot="10800000">
            <a:off x="5773250" y="29068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1" name="Google Shape;1091;p82"/>
          <p:cNvSpPr txBox="1"/>
          <p:nvPr/>
        </p:nvSpPr>
        <p:spPr>
          <a:xfrm>
            <a:off x="5773250" y="24391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92" name="Google Shape;1092;p82"/>
          <p:cNvCxnSpPr/>
          <p:nvPr/>
        </p:nvCxnSpPr>
        <p:spPr>
          <a:xfrm flipH="1" rot="10800000">
            <a:off x="5422550" y="2191325"/>
            <a:ext cx="84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3" name="Google Shape;1093;p82"/>
          <p:cNvCxnSpPr/>
          <p:nvPr/>
        </p:nvCxnSpPr>
        <p:spPr>
          <a:xfrm rot="10800000">
            <a:off x="5426750" y="33146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4" name="Google Shape;1094;p82"/>
          <p:cNvSpPr/>
          <p:nvPr/>
        </p:nvSpPr>
        <p:spPr>
          <a:xfrm>
            <a:off x="4102325" y="1909775"/>
            <a:ext cx="1168225" cy="2102800"/>
          </a:xfrm>
          <a:custGeom>
            <a:rect b="b" l="l" r="r" t="t"/>
            <a:pathLst>
              <a:path extrusionOk="0" h="84112" w="46729">
                <a:moveTo>
                  <a:pt x="0" y="0"/>
                </a:moveTo>
                <a:cubicBezTo>
                  <a:pt x="2195" y="5593"/>
                  <a:pt x="9771" y="21736"/>
                  <a:pt x="13169" y="33560"/>
                </a:cubicBezTo>
                <a:cubicBezTo>
                  <a:pt x="16568" y="45384"/>
                  <a:pt x="14798" y="62518"/>
                  <a:pt x="20391" y="70943"/>
                </a:cubicBezTo>
                <a:cubicBezTo>
                  <a:pt x="25984" y="79368"/>
                  <a:pt x="42339" y="81917"/>
                  <a:pt x="46729" y="8411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stealth"/>
          </a:ln>
        </p:spPr>
      </p:sp>
      <p:sp>
        <p:nvSpPr>
          <p:cNvPr id="1095" name="Google Shape;1095;p82"/>
          <p:cNvSpPr/>
          <p:nvPr/>
        </p:nvSpPr>
        <p:spPr>
          <a:xfrm rot="-5400000">
            <a:off x="6468650" y="2580025"/>
            <a:ext cx="811800" cy="657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Decoder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6" name="Google Shape;1096;p82"/>
          <p:cNvSpPr txBox="1"/>
          <p:nvPr/>
        </p:nvSpPr>
        <p:spPr>
          <a:xfrm rot="-5400000">
            <a:off x="6558425" y="1762927"/>
            <a:ext cx="5904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latin typeface="Roboto"/>
                <a:ea typeface="Roboto"/>
                <a:cs typeface="Roboto"/>
                <a:sym typeface="Roboto"/>
              </a:rPr>
              <a:t>4</a:t>
            </a:r>
            <a:endParaRPr b="1" baseline="-25000"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7" name="Google Shape;1097;p82"/>
          <p:cNvSpPr txBox="1"/>
          <p:nvPr/>
        </p:nvSpPr>
        <p:spPr>
          <a:xfrm rot="-5400000">
            <a:off x="6530150" y="3895275"/>
            <a:ext cx="688800" cy="22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Word</a:t>
            </a:r>
            <a:r>
              <a:rPr b="1" baseline="-25000" lang="en" sz="1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b="1" baseline="-25000" sz="1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98" name="Google Shape;1098;p82"/>
          <p:cNvCxnSpPr/>
          <p:nvPr/>
        </p:nvCxnSpPr>
        <p:spPr>
          <a:xfrm flipH="1" rot="10800000">
            <a:off x="7221050" y="2906875"/>
            <a:ext cx="7713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9" name="Google Shape;1099;p82"/>
          <p:cNvSpPr txBox="1"/>
          <p:nvPr/>
        </p:nvSpPr>
        <p:spPr>
          <a:xfrm>
            <a:off x="7221050" y="2439175"/>
            <a:ext cx="7713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[h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,c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]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0" name="Google Shape;1100;p82"/>
          <p:cNvCxnSpPr/>
          <p:nvPr/>
        </p:nvCxnSpPr>
        <p:spPr>
          <a:xfrm flipH="1" rot="10800000">
            <a:off x="6870350" y="2191325"/>
            <a:ext cx="84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1" name="Google Shape;1101;p82"/>
          <p:cNvCxnSpPr/>
          <p:nvPr/>
        </p:nvCxnSpPr>
        <p:spPr>
          <a:xfrm rot="10800000">
            <a:off x="6874550" y="3314625"/>
            <a:ext cx="0" cy="34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2" name="Google Shape;1102;p82"/>
          <p:cNvSpPr/>
          <p:nvPr/>
        </p:nvSpPr>
        <p:spPr>
          <a:xfrm>
            <a:off x="5550125" y="1909775"/>
            <a:ext cx="1168225" cy="2102800"/>
          </a:xfrm>
          <a:custGeom>
            <a:rect b="b" l="l" r="r" t="t"/>
            <a:pathLst>
              <a:path extrusionOk="0" h="84112" w="46729">
                <a:moveTo>
                  <a:pt x="0" y="0"/>
                </a:moveTo>
                <a:cubicBezTo>
                  <a:pt x="2195" y="5593"/>
                  <a:pt x="9771" y="21736"/>
                  <a:pt x="13169" y="33560"/>
                </a:cubicBezTo>
                <a:cubicBezTo>
                  <a:pt x="16568" y="45384"/>
                  <a:pt x="14798" y="62518"/>
                  <a:pt x="20391" y="70943"/>
                </a:cubicBezTo>
                <a:cubicBezTo>
                  <a:pt x="25984" y="79368"/>
                  <a:pt x="42339" y="81917"/>
                  <a:pt x="46729" y="8411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stealth"/>
          </a:ln>
        </p:spPr>
      </p:sp>
      <p:sp>
        <p:nvSpPr>
          <p:cNvPr id="1103" name="Google Shape;1103;p82"/>
          <p:cNvSpPr txBox="1"/>
          <p:nvPr/>
        </p:nvSpPr>
        <p:spPr>
          <a:xfrm>
            <a:off x="2535350" y="4474225"/>
            <a:ext cx="43434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many runs of decoder</a:t>
            </a: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83"/>
          <p:cNvSpPr txBox="1"/>
          <p:nvPr/>
        </p:nvSpPr>
        <p:spPr>
          <a:xfrm>
            <a:off x="2474475" y="1662000"/>
            <a:ext cx="4710600" cy="18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Till we find the ‘End’</a:t>
            </a:r>
            <a:r>
              <a:rPr lang="en" sz="1800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sequence</a:t>
            </a:r>
            <a:endParaRPr sz="1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Or</a:t>
            </a:r>
            <a:endParaRPr sz="1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May be stop after number of predicted words equal to max decoder length.</a:t>
            </a:r>
            <a:endParaRPr sz="1800"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84"/>
          <p:cNvSpPr txBox="1"/>
          <p:nvPr/>
        </p:nvSpPr>
        <p:spPr>
          <a:xfrm>
            <a:off x="1593250" y="351100"/>
            <a:ext cx="75507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Steps for Seq2Seq Model</a:t>
            </a:r>
            <a:endParaRPr sz="12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4" name="Google Shape;1114;p84"/>
          <p:cNvSpPr txBox="1"/>
          <p:nvPr/>
        </p:nvSpPr>
        <p:spPr>
          <a:xfrm>
            <a:off x="2114850" y="1334100"/>
            <a:ext cx="6258900" cy="3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Preparing Data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rabicPeriod"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Create a list each of input sequences and output sequences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rabicPeriod"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Add start and end sequence to output sequences e.g </a:t>
            </a: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&lt;start&gt;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&lt;end&gt;</a:t>
            </a:r>
            <a:endParaRPr b="1"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rabi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Tokenize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input / output sequences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rabicPeriod"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Make all input sequences equal to longest input sequence (</a:t>
            </a: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pad sequence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rabicPeriod"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Make all output sequences equal to longest output sequence (</a:t>
            </a: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pad sequence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rabicPeriod"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Prepare labels (for loss calculation)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Remove start sequence from output sequences and add ‘0’ at the end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AutoNum type="alphaLcPeriod"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Convert each word index in output sequence to one-hot encoding format.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5" name="Google Shape;1115;p84"/>
          <p:cNvSpPr/>
          <p:nvPr/>
        </p:nvSpPr>
        <p:spPr>
          <a:xfrm>
            <a:off x="4450" y="16050"/>
            <a:ext cx="15888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85"/>
          <p:cNvSpPr txBox="1"/>
          <p:nvPr/>
        </p:nvSpPr>
        <p:spPr>
          <a:xfrm>
            <a:off x="1593250" y="351100"/>
            <a:ext cx="75507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Steps for Seq2Seq Model</a:t>
            </a:r>
            <a:endParaRPr sz="12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1" name="Google Shape;1121;p85"/>
          <p:cNvSpPr txBox="1"/>
          <p:nvPr/>
        </p:nvSpPr>
        <p:spPr>
          <a:xfrm>
            <a:off x="2114850" y="1085500"/>
            <a:ext cx="6258900" cy="3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Building Model for Training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Encoder Layers: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Input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(1)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Input sequences in the form of word indexes, equal size sequences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Layers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(3) : 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Input, Embedding, LSTM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Output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(2): 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Last hidden (h) and cell (c) state of LSTM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Decoder Layers: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Input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(2)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Input sentence embedding (last  h, c of encoder LSTM)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Output sequences in the form of word indexes, equal size sequences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Layers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(4) : 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Input, Embedding, LSTM, Dense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Output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For each example → [Sequence length (# of words), (Vocab size +1)]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2" name="Google Shape;1122;p85"/>
          <p:cNvSpPr/>
          <p:nvPr/>
        </p:nvSpPr>
        <p:spPr>
          <a:xfrm>
            <a:off x="4450" y="16050"/>
            <a:ext cx="15888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1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p86"/>
          <p:cNvSpPr txBox="1"/>
          <p:nvPr/>
        </p:nvSpPr>
        <p:spPr>
          <a:xfrm>
            <a:off x="1593250" y="351100"/>
            <a:ext cx="75507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Steps for Seq2Seq Model</a:t>
            </a:r>
            <a:endParaRPr sz="12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8" name="Google Shape;1128;p86"/>
          <p:cNvSpPr txBox="1"/>
          <p:nvPr/>
        </p:nvSpPr>
        <p:spPr>
          <a:xfrm>
            <a:off x="2114850" y="1085500"/>
            <a:ext cx="6258900" cy="3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Building Model for Prediction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Encoder model: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Input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(1) : </a:t>
            </a: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Input sequences in the form of word indexes, equal size sequences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Layers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(3) : </a:t>
            </a: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Input, Embedding, LSTM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Output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(2): </a:t>
            </a: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Last hidden (h) and cell (c) state of LSTM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Run model once for an input sentence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Decoder Model: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Input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(3): 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Last hidden state (h) from encoder LSTM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Last cell state (c) encoder LSTM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One word from target sequence, first word will be start sequence ‘&lt;start&gt;’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Layers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(4) : </a:t>
            </a: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Input, Embedding, LSTM, Dense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Decoder will need to be run multiple times 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Till we get end sequence e.g ‘&lt;end&gt;’ 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21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Calibri"/>
              <a:buChar char="-"/>
            </a:pP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OR put a limit if end sequence does not come</a:t>
            </a:r>
            <a:endParaRPr sz="1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alibri"/>
              <a:buAutoNum type="alphaLcPeriod"/>
            </a:pPr>
            <a:r>
              <a:rPr b="1"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Output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 </a:t>
            </a:r>
            <a:r>
              <a:rPr lang="en" sz="1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For each example → [Sequence length (# of words), (Vocab size +1)]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9" name="Google Shape;1129;p86"/>
          <p:cNvSpPr/>
          <p:nvPr/>
        </p:nvSpPr>
        <p:spPr>
          <a:xfrm>
            <a:off x="4450" y="16050"/>
            <a:ext cx="15888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8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87"/>
          <p:cNvSpPr txBox="1"/>
          <p:nvPr/>
        </p:nvSpPr>
        <p:spPr>
          <a:xfrm>
            <a:off x="1593250" y="351100"/>
            <a:ext cx="7550700" cy="42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Steps for Seq2Seq Model</a:t>
            </a:r>
            <a:endParaRPr sz="1200"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5" name="Google Shape;1135;p87"/>
          <p:cNvSpPr txBox="1"/>
          <p:nvPr/>
        </p:nvSpPr>
        <p:spPr>
          <a:xfrm>
            <a:off x="2114850" y="1289225"/>
            <a:ext cx="6258900" cy="3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Preparing for Production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Save e</a:t>
            </a: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ncoder model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Save decoder model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Save encoder tokenizer</a:t>
            </a:r>
            <a:endParaRPr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AutoNum type="arabicPeriod"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Save decoder tokenizer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6" name="Google Shape;1136;p87"/>
          <p:cNvSpPr/>
          <p:nvPr/>
        </p:nvSpPr>
        <p:spPr>
          <a:xfrm>
            <a:off x="4450" y="16050"/>
            <a:ext cx="1588800" cy="514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400" y="1623775"/>
            <a:ext cx="6895177" cy="1292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47625">
              <a:srgbClr val="000000">
                <a:alpha val="50000"/>
              </a:srgbClr>
            </a:outerShdw>
          </a:effectLst>
        </p:spPr>
      </p:pic>
      <p:sp>
        <p:nvSpPr>
          <p:cNvPr id="116" name="Google Shape;116;p20"/>
          <p:cNvSpPr txBox="1"/>
          <p:nvPr/>
        </p:nvSpPr>
        <p:spPr>
          <a:xfrm>
            <a:off x="1350213" y="3130475"/>
            <a:ext cx="2948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latin typeface="Calibri"/>
                <a:ea typeface="Calibri"/>
                <a:cs typeface="Calibri"/>
                <a:sym typeface="Calibri"/>
              </a:rPr>
              <a:t>Sequence of words in source language</a:t>
            </a:r>
            <a:endParaRPr>
              <a:solidFill>
                <a:srgbClr val="38761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(input)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4779213" y="3130475"/>
            <a:ext cx="29484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Sequence of words in target language</a:t>
            </a:r>
            <a:endParaRPr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0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(output)</a:t>
            </a:r>
            <a:endParaRPr sz="100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/>
        </p:nvSpPr>
        <p:spPr>
          <a:xfrm>
            <a:off x="944100" y="3839475"/>
            <a:ext cx="7255800" cy="7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Learning the input sequence</a:t>
            </a:r>
            <a:endParaRPr sz="24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LSTMs are quite good at understanding a sequence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1285100" y="1867150"/>
            <a:ext cx="1419900" cy="12996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Let’s”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“go”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“to”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“Delhi”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3511275" y="1754600"/>
            <a:ext cx="2091300" cy="15387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Recurrent Neural Network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6491575" y="1941650"/>
            <a:ext cx="1419900" cy="11646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0.9512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0.0377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0.4927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0.6106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6" name="Google Shape;126;p21"/>
          <p:cNvCxnSpPr>
            <a:stCxn id="123" idx="3"/>
            <a:endCxn id="124" idx="1"/>
          </p:cNvCxnSpPr>
          <p:nvPr/>
        </p:nvCxnSpPr>
        <p:spPr>
          <a:xfrm>
            <a:off x="2705000" y="2516950"/>
            <a:ext cx="8064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7" name="Google Shape;127;p21"/>
          <p:cNvCxnSpPr>
            <a:stCxn id="124" idx="3"/>
            <a:endCxn id="125" idx="1"/>
          </p:cNvCxnSpPr>
          <p:nvPr/>
        </p:nvCxnSpPr>
        <p:spPr>
          <a:xfrm>
            <a:off x="5602575" y="2523950"/>
            <a:ext cx="88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" name="Google Shape;128;p21"/>
          <p:cNvSpPr txBox="1"/>
          <p:nvPr/>
        </p:nvSpPr>
        <p:spPr>
          <a:xfrm>
            <a:off x="1374350" y="1414400"/>
            <a:ext cx="1241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Input Sequence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6580825" y="1414400"/>
            <a:ext cx="12414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Sequence</a:t>
            </a: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1000">
                <a:latin typeface="Calibri"/>
                <a:ea typeface="Calibri"/>
                <a:cs typeface="Calibri"/>
                <a:sym typeface="Calibri"/>
              </a:rPr>
              <a:t>Embedding</a:t>
            </a:r>
            <a:endParaRPr b="1"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3936225" y="1298350"/>
            <a:ext cx="1241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Encoder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6580825" y="3090800"/>
            <a:ext cx="12414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RNN’s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Memory or State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